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22"/>
  </p:notesMasterIdLst>
  <p:sldIdLst>
    <p:sldId id="290" r:id="rId2"/>
    <p:sldId id="286" r:id="rId3"/>
    <p:sldId id="270" r:id="rId4"/>
    <p:sldId id="271" r:id="rId5"/>
    <p:sldId id="272" r:id="rId6"/>
    <p:sldId id="277" r:id="rId7"/>
    <p:sldId id="275" r:id="rId8"/>
    <p:sldId id="261" r:id="rId9"/>
    <p:sldId id="280" r:id="rId10"/>
    <p:sldId id="281" r:id="rId11"/>
    <p:sldId id="289" r:id="rId12"/>
    <p:sldId id="288" r:id="rId13"/>
    <p:sldId id="282" r:id="rId14"/>
    <p:sldId id="266" r:id="rId15"/>
    <p:sldId id="269" r:id="rId16"/>
    <p:sldId id="268" r:id="rId17"/>
    <p:sldId id="283" r:id="rId18"/>
    <p:sldId id="285" r:id="rId19"/>
    <p:sldId id="287" r:id="rId20"/>
    <p:sldId id="284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8178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48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3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leisdi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62643" y="67536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8610600" y="6322117"/>
            <a:ext cx="334673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800" b="1" i="0" u="none" strike="noStrike" cap="none">
                <a:solidFill>
                  <a:srgbClr val="92D400"/>
                </a:solidFill>
                <a:latin typeface="Calibri"/>
                <a:ea typeface="Calibri"/>
                <a:cs typeface="Calibri"/>
                <a:sym typeface="Calibri"/>
              </a:rPr>
              <a:t>Ulkoile</a:t>
            </a:r>
            <a:r>
              <a:rPr lang="fi-FI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fi-FI" sz="1800" b="1" i="0" u="none" strike="noStrike" cap="none">
                <a:solidFill>
                  <a:srgbClr val="0065BD"/>
                </a:solidFill>
                <a:latin typeface="Calibri"/>
                <a:ea typeface="Calibri"/>
                <a:cs typeface="Calibri"/>
                <a:sym typeface="Calibri"/>
              </a:rPr>
              <a:t>Osallistu</a:t>
            </a:r>
            <a:r>
              <a:rPr lang="fi-FI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fi-FI" sz="1800" b="1" i="0" u="none" strike="noStrike" cap="none">
                <a:solidFill>
                  <a:srgbClr val="EB471F"/>
                </a:solidFill>
                <a:latin typeface="Calibri"/>
                <a:ea typeface="Calibri"/>
                <a:cs typeface="Calibri"/>
                <a:sym typeface="Calibri"/>
              </a:rPr>
              <a:t>Vaikuta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2643" y="2176801"/>
            <a:ext cx="10515599" cy="4003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9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‣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SULA_logo_nahkalabe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4572" y="-72577"/>
            <a:ext cx="1416406" cy="17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0592" y="-60475"/>
            <a:ext cx="1165977" cy="1580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lkoi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62643" y="67536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2D400"/>
              </a:buClr>
              <a:buFont typeface="Calibri"/>
              <a:buNone/>
              <a:defRPr sz="4400" b="0" i="0" u="none" strike="noStrike" cap="none">
                <a:solidFill>
                  <a:srgbClr val="92D4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2643" y="2176801"/>
            <a:ext cx="10515599" cy="4003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279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‣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889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x="8610600" y="6322117"/>
            <a:ext cx="334673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800" b="1" i="0">
                <a:solidFill>
                  <a:srgbClr val="92D400"/>
                </a:solidFill>
                <a:latin typeface="Calibri"/>
                <a:ea typeface="Calibri"/>
                <a:cs typeface="Calibri"/>
                <a:sym typeface="Calibri"/>
              </a:rPr>
              <a:t>Ulkoile</a:t>
            </a:r>
            <a:r>
              <a:rPr lang="fi-FI"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Osallistu | Vaikuta</a:t>
            </a:r>
          </a:p>
        </p:txBody>
      </p:sp>
      <p:pic>
        <p:nvPicPr>
          <p:cNvPr id="39" name="Shape 39" descr="SULA_logo_nahkalabe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4572" y="-72577"/>
            <a:ext cx="1416406" cy="17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0592" y="-60475"/>
            <a:ext cx="1165977" cy="1580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8200" y="2514600"/>
            <a:ext cx="10515599" cy="1519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838200" y="2514600"/>
            <a:ext cx="10515599" cy="1519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TÄTÄ DIAA VOI KÄYTTÄÄ VÄLIOTSIKKONA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09" y="1372"/>
            <a:ext cx="9727938" cy="68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Paikallisten tapahtumien avulla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Nuku yö ulkona on valtakunnallisen viestinnän painopiste</a:t>
            </a:r>
          </a:p>
          <a:p>
            <a:r>
              <a:rPr lang="fi-FI" dirty="0" smtClean="0"/>
              <a:t>Tavoitteena saada ihmiset ulos, luontoon</a:t>
            </a:r>
          </a:p>
          <a:p>
            <a:r>
              <a:rPr lang="fi-FI" dirty="0" smtClean="0"/>
              <a:t>Luodaan eri puolille puitteita </a:t>
            </a:r>
            <a:r>
              <a:rPr lang="fi-FI" dirty="0" smtClean="0">
                <a:sym typeface="Wingdings" panose="05000000000000000000" pitchFamily="2" charset="2"/>
              </a:rPr>
              <a:t> laavu, latumaja, jne.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Innostetaan – kannustetaan – opastetaan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Paljon eri kokoisia ja näköisiä tapahtumia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Haastetaan paikallisesti, kutsutaan mukaan</a:t>
            </a:r>
            <a:endParaRPr lang="fi-FI" dirty="0" smtClean="0"/>
          </a:p>
          <a:p>
            <a:r>
              <a:rPr lang="fi-FI" dirty="0" smtClean="0"/>
              <a:t>Madalletaan kynnystä niille, joilla ei vielä kokemusta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6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vapaaehtoisia tapahtumiin ja paikallinen markkinointi?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Tuki yhdistyksille Nuku yö ulkona-tapahtumissa?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00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Yhdistysten tuki?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2150" indent="-514350">
              <a:buFont typeface="+mj-lt"/>
              <a:buAutoNum type="arabicPeriod"/>
            </a:pPr>
            <a:r>
              <a:rPr lang="fi-FI" dirty="0" smtClean="0"/>
              <a:t>Viestinnällinen tuki?</a:t>
            </a:r>
          </a:p>
          <a:p>
            <a:pPr marL="920750" lvl="1" indent="-514350"/>
            <a:r>
              <a:rPr lang="fi-FI" dirty="0" smtClean="0"/>
              <a:t>Miten ja millä parhaiten autamme paikallisesti?</a:t>
            </a:r>
          </a:p>
          <a:p>
            <a:pPr marL="920750" lvl="1" indent="-514350">
              <a:buFont typeface="+mj-lt"/>
              <a:buAutoNum type="arabicPeriod"/>
            </a:pPr>
            <a:endParaRPr lang="fi-FI" dirty="0"/>
          </a:p>
          <a:p>
            <a:pPr marL="406400" lvl="1" indent="0">
              <a:buNone/>
            </a:pPr>
            <a:endParaRPr lang="fi-FI" dirty="0" smtClean="0"/>
          </a:p>
          <a:p>
            <a:pPr marL="692150" indent="-514350">
              <a:buFont typeface="+mj-lt"/>
              <a:buAutoNum type="arabicPeriod"/>
            </a:pPr>
            <a:r>
              <a:rPr lang="fi-FI" dirty="0" smtClean="0"/>
              <a:t>Tukimateriaali?</a:t>
            </a:r>
          </a:p>
          <a:p>
            <a:pPr marL="920750" lvl="1" indent="-514350"/>
            <a:r>
              <a:rPr lang="fi-FI" dirty="0" smtClean="0"/>
              <a:t>Millä materiaalilla autetaan parhaiten paikallisia tapahtumia?</a:t>
            </a:r>
          </a:p>
          <a:p>
            <a:pPr marL="692150" indent="-514350">
              <a:buFont typeface="+mj-lt"/>
              <a:buAutoNum type="arabicPeriod"/>
            </a:pPr>
            <a:endParaRPr lang="fi-FI" dirty="0"/>
          </a:p>
          <a:p>
            <a:pPr marL="692150" indent="-514350">
              <a:buFont typeface="+mj-lt"/>
              <a:buAutoNum type="arabicPeriod"/>
            </a:pPr>
            <a:endParaRPr lang="fi-FI" dirty="0" smtClean="0"/>
          </a:p>
          <a:p>
            <a:pPr marL="692150" indent="-514350">
              <a:buFont typeface="+mj-lt"/>
              <a:buAutoNum type="arabicPeriod"/>
            </a:pPr>
            <a:endParaRPr lang="fi-FI" dirty="0"/>
          </a:p>
          <a:p>
            <a:pPr marL="692150" indent="-514350">
              <a:buFont typeface="+mj-lt"/>
              <a:buAutoNum type="arabicPeriod"/>
            </a:pPr>
            <a:endParaRPr lang="fi-FI" dirty="0" smtClean="0"/>
          </a:p>
          <a:p>
            <a:pPr marL="692150" indent="-514350">
              <a:buFont typeface="+mj-lt"/>
              <a:buAutoNum type="arabicPeriod"/>
            </a:pPr>
            <a:endParaRPr lang="fi-FI" dirty="0" smtClean="0"/>
          </a:p>
          <a:p>
            <a:pPr marL="6921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77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1" y="404052"/>
            <a:ext cx="10927532" cy="61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Isommat tapahtumat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Nuuksio</a:t>
            </a:r>
          </a:p>
          <a:p>
            <a:r>
              <a:rPr lang="fi-FI" dirty="0" smtClean="0"/>
              <a:t>Salamajärvi</a:t>
            </a:r>
          </a:p>
          <a:p>
            <a:r>
              <a:rPr lang="fi-FI" dirty="0" smtClean="0"/>
              <a:t>Teijo</a:t>
            </a:r>
          </a:p>
          <a:p>
            <a:r>
              <a:rPr lang="fi-FI" dirty="0" err="1" smtClean="0"/>
              <a:t>Hossa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2.5.</a:t>
            </a:r>
          </a:p>
          <a:p>
            <a:endParaRPr lang="fi-FI" dirty="0"/>
          </a:p>
          <a:p>
            <a:r>
              <a:rPr lang="fi-FI" dirty="0" smtClean="0"/>
              <a:t>Ja tietysti myös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6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9" y="807483"/>
            <a:ext cx="10058400" cy="53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47" y="0"/>
            <a:ext cx="4870938" cy="69386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9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Kiitä vapaaehtoisia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Retki kansallispuistoon</a:t>
            </a:r>
          </a:p>
          <a:p>
            <a:r>
              <a:rPr lang="fi-FI" dirty="0" smtClean="0"/>
              <a:t>Kuorot, 34/40, lähetetään lista</a:t>
            </a:r>
          </a:p>
          <a:p>
            <a:r>
              <a:rPr lang="fi-FI" dirty="0" smtClean="0"/>
              <a:t>Kuljetustuki, ilmoittautuneille yhdistyksille erillisellä anomuksella</a:t>
            </a:r>
          </a:p>
          <a:p>
            <a:r>
              <a:rPr lang="fi-FI" smtClean="0"/>
              <a:t>Vapaaehtoisten kiittäminen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8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HUOM!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1227572" y="2176801"/>
            <a:ext cx="8985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 smtClean="0"/>
              <a:t>Käykää </a:t>
            </a:r>
            <a:r>
              <a:rPr lang="fi-FI" sz="3200" dirty="0"/>
              <a:t>ilmoittamassa yhdistyksenne kesäkuun ja elokuun päivän tapahtumat nettisivujen linkkien kautta!</a:t>
            </a:r>
          </a:p>
        </p:txBody>
      </p:sp>
    </p:spTree>
    <p:extLst>
      <p:ext uri="{BB962C8B-B14F-4D97-AF65-F5344CB8AC3E}">
        <p14:creationId xmlns:p14="http://schemas.microsoft.com/office/powerpoint/2010/main" val="36939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Picture 2" descr="Henkilön Joel Heino kuv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" y="1013191"/>
            <a:ext cx="12150099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4147654"/>
            <a:ext cx="10515599" cy="1519518"/>
          </a:xfrm>
        </p:spPr>
        <p:txBody>
          <a:bodyPr/>
          <a:lstStyle/>
          <a:p>
            <a:r>
              <a:rPr lang="fi-FI" sz="5400" b="1" dirty="0" smtClean="0"/>
              <a:t>Kiitos!</a:t>
            </a:r>
            <a:endParaRPr lang="fi-FI" sz="5400" b="1" dirty="0"/>
          </a:p>
        </p:txBody>
      </p:sp>
      <p:pic>
        <p:nvPicPr>
          <p:cNvPr id="3" name="Sisällön paikkamerkki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9" y="347540"/>
            <a:ext cx="7584830" cy="38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Nuku yö ulkona ja muut Luonnonpäivät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2643" y="1833901"/>
            <a:ext cx="10515599" cy="4003675"/>
          </a:xfrm>
        </p:spPr>
        <p:txBody>
          <a:bodyPr/>
          <a:lstStyle/>
          <a:p>
            <a:pPr marL="692150" indent="-514350">
              <a:buFont typeface="+mj-lt"/>
              <a:buAutoNum type="arabicPeriod"/>
            </a:pPr>
            <a:r>
              <a:rPr lang="fi-FI" dirty="0" smtClean="0"/>
              <a:t>MSHK, 4.2.2017</a:t>
            </a:r>
          </a:p>
          <a:p>
            <a:pPr marL="692150" indent="-514350">
              <a:buFont typeface="+mj-lt"/>
              <a:buAutoNum type="arabicPeriod"/>
            </a:pPr>
            <a:r>
              <a:rPr lang="fi-FI" dirty="0" smtClean="0"/>
              <a:t>Villiinny keväästä</a:t>
            </a:r>
          </a:p>
          <a:p>
            <a:pPr marL="692150" indent="-514350">
              <a:buFont typeface="+mj-lt"/>
              <a:buAutoNum type="arabicPeriod"/>
            </a:pPr>
            <a:r>
              <a:rPr lang="fi-FI" dirty="0" smtClean="0"/>
              <a:t>Nuku yö ulkona</a:t>
            </a:r>
          </a:p>
          <a:p>
            <a:pPr marL="920750" lvl="1" indent="-514350">
              <a:buFont typeface="+mj-lt"/>
              <a:buAutoNum type="arabicPeriod"/>
            </a:pPr>
            <a:r>
              <a:rPr lang="fi-FI" dirty="0" smtClean="0"/>
              <a:t>Haaste</a:t>
            </a:r>
          </a:p>
          <a:p>
            <a:pPr marL="920750" lvl="1" indent="-514350">
              <a:buFont typeface="+mj-lt"/>
              <a:buAutoNum type="arabicPeriod"/>
            </a:pPr>
            <a:r>
              <a:rPr lang="fi-FI" dirty="0" smtClean="0"/>
              <a:t>Paikalliset tapahtumat</a:t>
            </a:r>
          </a:p>
          <a:p>
            <a:pPr marL="920750" lvl="1" indent="-514350">
              <a:buFont typeface="+mj-lt"/>
              <a:buAutoNum type="arabicPeriod"/>
            </a:pPr>
            <a:r>
              <a:rPr lang="fi-FI" dirty="0" smtClean="0"/>
              <a:t>Miten vapaaehtoisia tapahtumiin ja</a:t>
            </a:r>
          </a:p>
          <a:p>
            <a:pPr marL="406400" lvl="1" indent="0">
              <a:buNone/>
            </a:pPr>
            <a:r>
              <a:rPr lang="fi-FI" dirty="0"/>
              <a:t>	</a:t>
            </a:r>
            <a:r>
              <a:rPr lang="fi-FI" dirty="0" smtClean="0"/>
              <a:t>paikallinen markkinointi, Heli </a:t>
            </a:r>
            <a:r>
              <a:rPr lang="fi-FI" dirty="0" err="1" smtClean="0"/>
              <a:t>Hilliaho</a:t>
            </a:r>
            <a:endParaRPr lang="fi-FI" dirty="0" smtClean="0"/>
          </a:p>
          <a:p>
            <a:pPr marL="863600" lvl="1" indent="-457200">
              <a:buAutoNum type="arabicPeriod" startAt="6"/>
            </a:pPr>
            <a:r>
              <a:rPr lang="fi-FI" dirty="0" smtClean="0"/>
              <a:t>Tuki yhdistyksille</a:t>
            </a:r>
          </a:p>
          <a:p>
            <a:pPr marL="863600" lvl="1" indent="-457200">
              <a:buAutoNum type="arabicPeriod" startAt="6"/>
            </a:pPr>
            <a:r>
              <a:rPr lang="fi-FI" dirty="0" smtClean="0"/>
              <a:t>Isommat tapahtumat</a:t>
            </a:r>
          </a:p>
          <a:p>
            <a:pPr marL="635000" indent="-457200">
              <a:buAutoNum type="arabicPeriod"/>
            </a:pPr>
            <a:r>
              <a:rPr lang="fi-FI" dirty="0" smtClean="0"/>
              <a:t>Juhli luontoa</a:t>
            </a:r>
          </a:p>
          <a:p>
            <a:pPr marL="4064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14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43"/>
            <a:ext cx="12192000" cy="8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Hieno aloitus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68 tapahtumaa</a:t>
            </a:r>
          </a:p>
          <a:p>
            <a:r>
              <a:rPr lang="fi-FI" dirty="0" smtClean="0"/>
              <a:t>Yli 15 000 osallistujaa</a:t>
            </a:r>
          </a:p>
          <a:p>
            <a:r>
              <a:rPr lang="fi-FI" dirty="0" smtClean="0"/>
              <a:t>Paljon paikallista yhteistyötä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78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0"/>
            <a:ext cx="10172700" cy="71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Toinen on jo ovella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46 yhdistystä</a:t>
            </a:r>
          </a:p>
          <a:p>
            <a:r>
              <a:rPr lang="fi-FI" dirty="0" smtClean="0"/>
              <a:t>Tapahtumien värikäs kirjo</a:t>
            </a:r>
          </a:p>
          <a:p>
            <a:r>
              <a:rPr lang="fi-FI" dirty="0" smtClean="0"/>
              <a:t>Materiaalit ensi viikon aikana yhdistyksille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0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838200" y="2514600"/>
            <a:ext cx="10515599" cy="1519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TÄTÄ DIAA VOI KÄYTTÄÄ VÄLIOTSIKKONA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09" y="1372"/>
            <a:ext cx="9727938" cy="6856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Pääviesti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fi-FI" b="1" dirty="0" smtClean="0"/>
              <a:t>NUKU </a:t>
            </a:r>
            <a:r>
              <a:rPr lang="fi-FI" b="1" dirty="0"/>
              <a:t>YÖ ULKONA – Luonnonpäivän kunniaksi. </a:t>
            </a:r>
            <a:endParaRPr lang="fi-FI" b="1" dirty="0" smtClean="0"/>
          </a:p>
          <a:p>
            <a:pPr marL="177800" indent="0">
              <a:buNone/>
            </a:pPr>
            <a:r>
              <a:rPr lang="fi-FI" dirty="0" smtClean="0"/>
              <a:t>Suomen </a:t>
            </a:r>
            <a:r>
              <a:rPr lang="fi-FI" dirty="0"/>
              <a:t>Latu haastaa Luonnonpäivänä, lauantaina 17. kesäkuuta 2017 suomalaiset nukkumaan yönsä ulkona. </a:t>
            </a:r>
            <a:r>
              <a:rPr lang="fi-FI" dirty="0" err="1"/>
              <a:t>Majoitteena</a:t>
            </a:r>
            <a:r>
              <a:rPr lang="fi-FI" dirty="0"/>
              <a:t> voi olla teltta, </a:t>
            </a:r>
            <a:r>
              <a:rPr lang="fi-FI" dirty="0" err="1"/>
              <a:t>tarppi</a:t>
            </a:r>
            <a:r>
              <a:rPr lang="fi-FI" dirty="0"/>
              <a:t>, laavu tai vaikka kuusen alus. Tärkeintä on nauttia luonnosta ja jokamiehenoikeuksien suomasta mahdollisuudesta yöpyä ulkona. Yönsä voi viettää kansallispuistossa, retkeilyalueilla tai vaikka takapihalla. </a:t>
            </a:r>
          </a:p>
        </p:txBody>
      </p:sp>
    </p:spTree>
    <p:extLst>
      <p:ext uri="{BB962C8B-B14F-4D97-AF65-F5344CB8AC3E}">
        <p14:creationId xmlns:p14="http://schemas.microsoft.com/office/powerpoint/2010/main" val="28723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244</Words>
  <Application>Microsoft Office PowerPoint</Application>
  <PresentationFormat>Laajakuva</PresentationFormat>
  <Paragraphs>62</Paragraphs>
  <Slides>20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Office-teema</vt:lpstr>
      <vt:lpstr>TÄTÄ DIAA VOI KÄYTTÄÄ VÄLIOTSIKKONA</vt:lpstr>
      <vt:lpstr>PowerPoint-esitys</vt:lpstr>
      <vt:lpstr>Nuku yö ulkona ja muut Luonnonpäivät</vt:lpstr>
      <vt:lpstr>PowerPoint-esitys</vt:lpstr>
      <vt:lpstr>Hieno aloitus</vt:lpstr>
      <vt:lpstr>PowerPoint-esitys</vt:lpstr>
      <vt:lpstr>Toinen on jo ovella</vt:lpstr>
      <vt:lpstr>TÄTÄ DIAA VOI KÄYTTÄÄ VÄLIOTSIKKONA</vt:lpstr>
      <vt:lpstr>Pääviesti</vt:lpstr>
      <vt:lpstr>Paikallisten tapahtumien avulla</vt:lpstr>
      <vt:lpstr>Miten vapaaehtoisia tapahtumiin ja paikallinen markkinointi?</vt:lpstr>
      <vt:lpstr>Tuki yhdistyksille Nuku yö ulkona-tapahtumissa?</vt:lpstr>
      <vt:lpstr>Yhdistysten tuki?</vt:lpstr>
      <vt:lpstr>PowerPoint-esitys</vt:lpstr>
      <vt:lpstr>Isommat tapahtumat</vt:lpstr>
      <vt:lpstr>PowerPoint-esitys</vt:lpstr>
      <vt:lpstr>PowerPoint-esitys</vt:lpstr>
      <vt:lpstr>Kiitä vapaaehtoisia</vt:lpstr>
      <vt:lpstr>HUOM!</vt:lpstr>
      <vt:lpstr>Kiitos!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Juhani Lehto</dc:creator>
  <cp:lastModifiedBy>Johanna Yli-Opas</cp:lastModifiedBy>
  <cp:revision>25</cp:revision>
  <dcterms:modified xsi:type="dcterms:W3CDTF">2017-05-03T09:36:30Z</dcterms:modified>
</cp:coreProperties>
</file>