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68" r:id="rId2"/>
    <p:sldId id="275" r:id="rId3"/>
    <p:sldId id="342" r:id="rId4"/>
    <p:sldId id="277" r:id="rId5"/>
    <p:sldId id="343" r:id="rId6"/>
    <p:sldId id="384" r:id="rId7"/>
    <p:sldId id="280" r:id="rId8"/>
    <p:sldId id="344" r:id="rId9"/>
    <p:sldId id="345" r:id="rId10"/>
    <p:sldId id="285" r:id="rId11"/>
    <p:sldId id="346" r:id="rId12"/>
    <p:sldId id="288" r:id="rId13"/>
    <p:sldId id="349" r:id="rId14"/>
    <p:sldId id="350" r:id="rId15"/>
    <p:sldId id="386" r:id="rId16"/>
    <p:sldId id="367" r:id="rId17"/>
    <p:sldId id="387" r:id="rId18"/>
    <p:sldId id="352" r:id="rId19"/>
    <p:sldId id="389" r:id="rId20"/>
    <p:sldId id="370" r:id="rId21"/>
    <p:sldId id="303" r:id="rId22"/>
    <p:sldId id="354" r:id="rId23"/>
    <p:sldId id="316" r:id="rId24"/>
    <p:sldId id="355" r:id="rId25"/>
    <p:sldId id="371" r:id="rId26"/>
    <p:sldId id="270"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Yli-Opas" initials="J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EB471F"/>
    <a:srgbClr val="92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6433" autoAdjust="0"/>
  </p:normalViewPr>
  <p:slideViewPr>
    <p:cSldViewPr snapToGrid="0">
      <p:cViewPr varScale="1">
        <p:scale>
          <a:sx n="67" d="100"/>
          <a:sy n="67" d="100"/>
        </p:scale>
        <p:origin x="69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Brandon Grotesque Regular"/>
            </a:endParaRPr>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5FDA6E-35DE-4FA4-9298-447F96DE7EBD}" type="datetimeFigureOut">
              <a:rPr lang="fi-FI" smtClean="0">
                <a:latin typeface="Brandon Grotesque Regular"/>
              </a:rPr>
              <a:t>21.4.2017</a:t>
            </a:fld>
            <a:endParaRPr lang="fi-FI" dirty="0">
              <a:latin typeface="Brandon Grotesque Regular"/>
            </a:endParaRPr>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Brandon Grotesque Regular"/>
            </a:endParaRPr>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04D41B-C894-4C6C-A421-3509E384909A}" type="slidenum">
              <a:rPr lang="fi-FI" smtClean="0">
                <a:latin typeface="Brandon Grotesque Regular"/>
              </a:rPr>
              <a:t>‹#›</a:t>
            </a:fld>
            <a:endParaRPr lang="fi-FI" dirty="0">
              <a:latin typeface="Brandon Grotesque Regular"/>
            </a:endParaRPr>
          </a:p>
        </p:txBody>
      </p:sp>
    </p:spTree>
    <p:extLst>
      <p:ext uri="{BB962C8B-B14F-4D97-AF65-F5344CB8AC3E}">
        <p14:creationId xmlns:p14="http://schemas.microsoft.com/office/powerpoint/2010/main" val="73265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randon Grotesque Regular"/>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randon Grotesque Regular"/>
              </a:defRPr>
            </a:lvl1pPr>
          </a:lstStyle>
          <a:p>
            <a:fld id="{F1F8D43B-0318-4E54-98F0-081A8233BD22}" type="datetimeFigureOut">
              <a:rPr lang="fi-FI" smtClean="0"/>
              <a:pPr/>
              <a:t>21.4.2017</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randon Grotesque Regular"/>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randon Grotesque Regular"/>
              </a:defRPr>
            </a:lvl1pPr>
          </a:lstStyle>
          <a:p>
            <a:fld id="{161C0210-3A68-45CE-9107-650083FAE041}" type="slidenum">
              <a:rPr lang="fi-FI" smtClean="0"/>
              <a:pPr/>
              <a:t>‹#›</a:t>
            </a:fld>
            <a:endParaRPr lang="fi-FI" dirty="0"/>
          </a:p>
        </p:txBody>
      </p:sp>
    </p:spTree>
    <p:extLst>
      <p:ext uri="{BB962C8B-B14F-4D97-AF65-F5344CB8AC3E}">
        <p14:creationId xmlns:p14="http://schemas.microsoft.com/office/powerpoint/2010/main" val="242257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randon Grotesque Regular"/>
        <a:ea typeface="+mn-ea"/>
        <a:cs typeface="+mn-cs"/>
      </a:defRPr>
    </a:lvl1pPr>
    <a:lvl2pPr marL="457200" algn="l" defTabSz="914400" rtl="0" eaLnBrk="1" latinLnBrk="0" hangingPunct="1">
      <a:defRPr sz="1200" kern="1200">
        <a:solidFill>
          <a:schemeClr val="tx1"/>
        </a:solidFill>
        <a:latin typeface="Brandon Grotesque Regular"/>
        <a:ea typeface="+mn-ea"/>
        <a:cs typeface="+mn-cs"/>
      </a:defRPr>
    </a:lvl2pPr>
    <a:lvl3pPr marL="914400" algn="l" defTabSz="914400" rtl="0" eaLnBrk="1" latinLnBrk="0" hangingPunct="1">
      <a:defRPr sz="1200" kern="1200">
        <a:solidFill>
          <a:schemeClr val="tx1"/>
        </a:solidFill>
        <a:latin typeface="Brandon Grotesque Regular"/>
        <a:ea typeface="+mn-ea"/>
        <a:cs typeface="+mn-cs"/>
      </a:defRPr>
    </a:lvl3pPr>
    <a:lvl4pPr marL="1371600" algn="l" defTabSz="914400" rtl="0" eaLnBrk="1" latinLnBrk="0" hangingPunct="1">
      <a:defRPr sz="1200" kern="1200">
        <a:solidFill>
          <a:schemeClr val="tx1"/>
        </a:solidFill>
        <a:latin typeface="Brandon Grotesque Regular"/>
        <a:ea typeface="+mn-ea"/>
        <a:cs typeface="+mn-cs"/>
      </a:defRPr>
    </a:lvl4pPr>
    <a:lvl5pPr marL="1828800" algn="l" defTabSz="914400" rtl="0" eaLnBrk="1" latinLnBrk="0" hangingPunct="1">
      <a:defRPr sz="1200" kern="1200">
        <a:solidFill>
          <a:schemeClr val="tx1"/>
        </a:solidFill>
        <a:latin typeface="Brandon Grotesque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Eniten</a:t>
            </a:r>
            <a:r>
              <a:rPr lang="fi-FI" baseline="0" dirty="0" smtClean="0"/>
              <a:t> ääniä saaneet valitaan</a:t>
            </a:r>
            <a:endParaRPr lang="fi-FI" dirty="0"/>
          </a:p>
        </p:txBody>
      </p:sp>
      <p:sp>
        <p:nvSpPr>
          <p:cNvPr id="4" name="Dian numeron paikkamerkki 3"/>
          <p:cNvSpPr>
            <a:spLocks noGrp="1"/>
          </p:cNvSpPr>
          <p:nvPr>
            <p:ph type="sldNum" sz="quarter" idx="10"/>
          </p:nvPr>
        </p:nvSpPr>
        <p:spPr/>
        <p:txBody>
          <a:bodyPr/>
          <a:lstStyle/>
          <a:p>
            <a:fld id="{161C0210-3A68-45CE-9107-650083FAE041}" type="slidenum">
              <a:rPr lang="fi-FI" smtClean="0"/>
              <a:pPr/>
              <a:t>5</a:t>
            </a:fld>
            <a:endParaRPr lang="fi-FI" dirty="0"/>
          </a:p>
        </p:txBody>
      </p:sp>
    </p:spTree>
    <p:extLst>
      <p:ext uri="{BB962C8B-B14F-4D97-AF65-F5344CB8AC3E}">
        <p14:creationId xmlns:p14="http://schemas.microsoft.com/office/powerpoint/2010/main" val="81976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Eniten</a:t>
            </a:r>
            <a:r>
              <a:rPr lang="fi-FI" baseline="0" dirty="0" smtClean="0"/>
              <a:t> ääniä saaneet valitaan</a:t>
            </a:r>
            <a:endParaRPr lang="fi-FI" dirty="0"/>
          </a:p>
        </p:txBody>
      </p:sp>
      <p:sp>
        <p:nvSpPr>
          <p:cNvPr id="4" name="Dian numeron paikkamerkki 3"/>
          <p:cNvSpPr>
            <a:spLocks noGrp="1"/>
          </p:cNvSpPr>
          <p:nvPr>
            <p:ph type="sldNum" sz="quarter" idx="10"/>
          </p:nvPr>
        </p:nvSpPr>
        <p:spPr/>
        <p:txBody>
          <a:bodyPr/>
          <a:lstStyle/>
          <a:p>
            <a:fld id="{161C0210-3A68-45CE-9107-650083FAE041}" type="slidenum">
              <a:rPr lang="fi-FI" smtClean="0"/>
              <a:pPr/>
              <a:t>6</a:t>
            </a:fld>
            <a:endParaRPr lang="fi-FI" dirty="0"/>
          </a:p>
        </p:txBody>
      </p:sp>
    </p:spTree>
    <p:extLst>
      <p:ext uri="{BB962C8B-B14F-4D97-AF65-F5344CB8AC3E}">
        <p14:creationId xmlns:p14="http://schemas.microsoft.com/office/powerpoint/2010/main" val="180180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p:cNvSpPr>
            <a:spLocks noGrp="1"/>
          </p:cNvSpPr>
          <p:nvPr>
            <p:ph type="dt" sz="half" idx="10"/>
          </p:nvPr>
        </p:nvSpPr>
        <p:spPr/>
        <p:txBody>
          <a:bodyPr/>
          <a:lstStyle/>
          <a:p>
            <a:fld id="{90C49335-5BE5-4F6E-9F2D-782361D755CC}" type="datetimeFigureOut">
              <a:rPr lang="fi-FI" smtClean="0"/>
              <a:t>21.4.2017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246352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0C49335-5BE5-4F6E-9F2D-782361D755CC}" type="datetimeFigureOut">
              <a:rPr lang="fi-FI" smtClean="0"/>
              <a:t>21.4.2017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372623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lvl1pPr>
              <a:defRPr>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0C49335-5BE5-4F6E-9F2D-782361D755CC}" type="datetimeFigureOut">
              <a:rPr lang="fi-FI" smtClean="0"/>
              <a:t>21.4.2017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372875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dia">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p:txBody>
          <a:bodyPr/>
          <a:lstStyle/>
          <a:p>
            <a:endParaRPr lang="fi-FI" dirty="0"/>
          </a:p>
        </p:txBody>
      </p:sp>
      <p:pic>
        <p:nvPicPr>
          <p:cNvPr id="3" name="Kuva 2" descr="sula_ppt_kans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317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ansidia">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p:txBody>
          <a:bodyPr/>
          <a:lstStyle/>
          <a:p>
            <a:endParaRPr lang="fi-FI" dirty="0"/>
          </a:p>
        </p:txBody>
      </p:sp>
      <p:pic>
        <p:nvPicPr>
          <p:cNvPr id="2" name="Kuva 1" descr="sula_ppt_kiito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7251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lkoile_kansi">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p:txBody>
          <a:bodyPr/>
          <a:lstStyle/>
          <a:p>
            <a:endParaRPr lang="fi-FI" dirty="0"/>
          </a:p>
        </p:txBody>
      </p:sp>
      <p:pic>
        <p:nvPicPr>
          <p:cNvPr id="3" name="Kuva 2" descr="sula_ppt_omatap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Kuva 4"/>
          <p:cNvPicPr>
            <a:picLocks noChangeAspect="1"/>
          </p:cNvPicPr>
          <p:nvPr userDrawn="1"/>
        </p:nvPicPr>
        <p:blipFill>
          <a:blip r:embed="rId3"/>
          <a:stretch>
            <a:fillRect/>
          </a:stretch>
        </p:blipFill>
        <p:spPr>
          <a:xfrm>
            <a:off x="10590593" y="-60475"/>
            <a:ext cx="1165978" cy="1580987"/>
          </a:xfrm>
          <a:prstGeom prst="rect">
            <a:avLst/>
          </a:prstGeom>
        </p:spPr>
      </p:pic>
    </p:spTree>
    <p:extLst>
      <p:ext uri="{BB962C8B-B14F-4D97-AF65-F5344CB8AC3E}">
        <p14:creationId xmlns:p14="http://schemas.microsoft.com/office/powerpoint/2010/main" val="3892939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sallistu_kansi">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p:txBody>
          <a:bodyPr/>
          <a:lstStyle/>
          <a:p>
            <a:endParaRPr lang="fi-FI" dirty="0"/>
          </a:p>
        </p:txBody>
      </p:sp>
      <p:pic>
        <p:nvPicPr>
          <p:cNvPr id="3" name="Kuva 2" descr="sula_ppt_liikut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Kuva 4"/>
          <p:cNvPicPr>
            <a:picLocks noChangeAspect="1"/>
          </p:cNvPicPr>
          <p:nvPr userDrawn="1"/>
        </p:nvPicPr>
        <p:blipFill>
          <a:blip r:embed="rId3"/>
          <a:stretch>
            <a:fillRect/>
          </a:stretch>
        </p:blipFill>
        <p:spPr>
          <a:xfrm>
            <a:off x="10590593" y="-60475"/>
            <a:ext cx="1165978" cy="1580987"/>
          </a:xfrm>
          <a:prstGeom prst="rect">
            <a:avLst/>
          </a:prstGeom>
        </p:spPr>
      </p:pic>
    </p:spTree>
    <p:extLst>
      <p:ext uri="{BB962C8B-B14F-4D97-AF65-F5344CB8AC3E}">
        <p14:creationId xmlns:p14="http://schemas.microsoft.com/office/powerpoint/2010/main" val="958445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ikuta_kansi">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p:txBody>
          <a:bodyPr/>
          <a:lstStyle/>
          <a:p>
            <a:endParaRPr lang="fi-FI" dirty="0"/>
          </a:p>
        </p:txBody>
      </p:sp>
      <p:pic>
        <p:nvPicPr>
          <p:cNvPr id="3" name="Kuva 2" descr="sula_ppt_kannanott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Kuva 4"/>
          <p:cNvPicPr>
            <a:picLocks noChangeAspect="1"/>
          </p:cNvPicPr>
          <p:nvPr userDrawn="1"/>
        </p:nvPicPr>
        <p:blipFill>
          <a:blip r:embed="rId3"/>
          <a:stretch>
            <a:fillRect/>
          </a:stretch>
        </p:blipFill>
        <p:spPr>
          <a:xfrm>
            <a:off x="10590593" y="-60475"/>
            <a:ext cx="1165978" cy="1580987"/>
          </a:xfrm>
          <a:prstGeom prst="rect">
            <a:avLst/>
          </a:prstGeom>
        </p:spPr>
      </p:pic>
    </p:spTree>
    <p:extLst>
      <p:ext uri="{BB962C8B-B14F-4D97-AF65-F5344CB8AC3E}">
        <p14:creationId xmlns:p14="http://schemas.microsoft.com/office/powerpoint/2010/main" val="814371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leisdia">
    <p:spTree>
      <p:nvGrpSpPr>
        <p:cNvPr id="1" name=""/>
        <p:cNvGrpSpPr/>
        <p:nvPr/>
      </p:nvGrpSpPr>
      <p:grpSpPr>
        <a:xfrm>
          <a:off x="0" y="0"/>
          <a:ext cx="0" cy="0"/>
          <a:chOff x="0" y="0"/>
          <a:chExt cx="0" cy="0"/>
        </a:xfrm>
      </p:grpSpPr>
      <p:sp>
        <p:nvSpPr>
          <p:cNvPr id="2" name="Otsikko 1"/>
          <p:cNvSpPr>
            <a:spLocks noGrp="1"/>
          </p:cNvSpPr>
          <p:nvPr>
            <p:ph type="title"/>
          </p:nvPr>
        </p:nvSpPr>
        <p:spPr>
          <a:xfrm>
            <a:off x="462643" y="675367"/>
            <a:ext cx="10515600" cy="1325563"/>
          </a:xfrm>
        </p:spPr>
        <p:txBody>
          <a:bodyPr>
            <a:normAutofit/>
          </a:bodyPr>
          <a:lstStyle>
            <a:lvl1pPr>
              <a:defRPr lang="fi-FI" sz="4400" kern="1200" dirty="0">
                <a:solidFill>
                  <a:schemeClr val="tx1"/>
                </a:solidFill>
                <a:latin typeface="+mj-lt"/>
                <a:ea typeface="+mn-ea"/>
                <a:cs typeface="+mn-cs"/>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lvl1pPr>
              <a:defRPr>
                <a:latin typeface="+mn-lt"/>
              </a:defRPr>
            </a:lvl1pPr>
          </a:lstStyle>
          <a:p>
            <a:fld id="{90C49335-5BE5-4F6E-9F2D-782361D755CC}" type="datetimeFigureOut">
              <a:rPr lang="fi-FI" smtClean="0"/>
              <a:pPr/>
              <a:t>21.4.2017</a:t>
            </a:fld>
            <a:endParaRPr lang="fi-FI" dirty="0"/>
          </a:p>
        </p:txBody>
      </p:sp>
      <p:sp>
        <p:nvSpPr>
          <p:cNvPr id="4" name="Alatunnisteen paikkamerkki 3"/>
          <p:cNvSpPr>
            <a:spLocks noGrp="1"/>
          </p:cNvSpPr>
          <p:nvPr>
            <p:ph type="ftr" sz="quarter" idx="11"/>
          </p:nvPr>
        </p:nvSpPr>
        <p:spPr/>
        <p:txBody>
          <a:bodyPr/>
          <a:lstStyle>
            <a:lvl1pPr>
              <a:defRPr>
                <a:latin typeface="+mn-lt"/>
              </a:defRPr>
            </a:lvl1pPr>
          </a:lstStyle>
          <a:p>
            <a:endParaRPr lang="fi-FI" dirty="0"/>
          </a:p>
        </p:txBody>
      </p:sp>
      <p:sp>
        <p:nvSpPr>
          <p:cNvPr id="5" name="Dian numeron paikkamerkki 4"/>
          <p:cNvSpPr>
            <a:spLocks noGrp="1"/>
          </p:cNvSpPr>
          <p:nvPr>
            <p:ph type="sldNum" sz="quarter" idx="12"/>
          </p:nvPr>
        </p:nvSpPr>
        <p:spPr/>
        <p:txBody>
          <a:bodyPr/>
          <a:lstStyle/>
          <a:p>
            <a:fld id="{69F4BD6E-EFC7-45DE-B914-B97E8E788EBC}" type="slidenum">
              <a:rPr lang="fi-FI" smtClean="0"/>
              <a:pPr/>
              <a:t>‹#›</a:t>
            </a:fld>
            <a:endParaRPr lang="fi-FI" dirty="0"/>
          </a:p>
        </p:txBody>
      </p:sp>
      <p:sp>
        <p:nvSpPr>
          <p:cNvPr id="6" name="Tekstiruutu 5"/>
          <p:cNvSpPr txBox="1"/>
          <p:nvPr userDrawn="1"/>
        </p:nvSpPr>
        <p:spPr>
          <a:xfrm>
            <a:off x="8610601" y="6322117"/>
            <a:ext cx="3346732" cy="369332"/>
          </a:xfrm>
          <a:prstGeom prst="rect">
            <a:avLst/>
          </a:prstGeom>
          <a:noFill/>
        </p:spPr>
        <p:txBody>
          <a:bodyPr wrap="square" rtlCol="0">
            <a:spAutoFit/>
          </a:bodyPr>
          <a:lstStyle/>
          <a:p>
            <a:r>
              <a:rPr lang="fi-FI" sz="1800" b="1" i="0" dirty="0">
                <a:solidFill>
                  <a:srgbClr val="92D400"/>
                </a:solidFill>
                <a:latin typeface="+mn-lt"/>
                <a:cs typeface="Brandon Grotesque Bold"/>
              </a:rPr>
              <a:t>Ulkoile</a:t>
            </a:r>
            <a:r>
              <a:rPr lang="fi-FI" sz="1800" b="1" i="0" baseline="0" dirty="0">
                <a:solidFill>
                  <a:schemeClr val="tx1"/>
                </a:solidFill>
                <a:latin typeface="+mn-lt"/>
                <a:cs typeface="Brandon Grotesque Bold"/>
              </a:rPr>
              <a:t> | </a:t>
            </a:r>
            <a:r>
              <a:rPr lang="fi-FI" sz="1800" b="1" i="0" dirty="0">
                <a:solidFill>
                  <a:srgbClr val="0065BD"/>
                </a:solidFill>
                <a:latin typeface="+mn-lt"/>
                <a:cs typeface="Brandon Grotesque Bold"/>
              </a:rPr>
              <a:t>Osallistu</a:t>
            </a:r>
            <a:r>
              <a:rPr lang="fi-FI" sz="1800" b="1" i="0" baseline="0" dirty="0">
                <a:solidFill>
                  <a:schemeClr val="tx1"/>
                </a:solidFill>
                <a:latin typeface="+mn-lt"/>
                <a:cs typeface="Brandon Grotesque Bold"/>
              </a:rPr>
              <a:t> | </a:t>
            </a:r>
            <a:r>
              <a:rPr lang="fi-FI" sz="1800" b="1" i="0" dirty="0">
                <a:solidFill>
                  <a:srgbClr val="EB471F"/>
                </a:solidFill>
                <a:latin typeface="+mn-lt"/>
                <a:cs typeface="Brandon Grotesque Bold"/>
              </a:rPr>
              <a:t>Vaikuta</a:t>
            </a:r>
          </a:p>
        </p:txBody>
      </p:sp>
      <p:sp>
        <p:nvSpPr>
          <p:cNvPr id="7" name="Sisällön paikkamerkki 2"/>
          <p:cNvSpPr>
            <a:spLocks noGrp="1"/>
          </p:cNvSpPr>
          <p:nvPr>
            <p:ph idx="1"/>
          </p:nvPr>
        </p:nvSpPr>
        <p:spPr>
          <a:xfrm>
            <a:off x="462643" y="2176802"/>
            <a:ext cx="10515600" cy="4003675"/>
          </a:xfrm>
        </p:spPr>
        <p:txBody>
          <a:bodyPr/>
          <a:lstStyle>
            <a:lvl1pPr marL="457200" indent="-457200">
              <a:buFont typeface="PF BeauSans Pro Thin" panose="02000500000000020004" pitchFamily="50" charset="0"/>
              <a:buChar char="‣"/>
              <a:defRPr>
                <a:solidFill>
                  <a:schemeClr val="tx1"/>
                </a:solidFill>
                <a:latin typeface="+mn-lt"/>
              </a:defRPr>
            </a:lvl1pPr>
            <a:lvl2pPr marL="685800" indent="-228600">
              <a:buFont typeface="Arial" panose="020B0604020202020204" pitchFamily="34" charset="0"/>
              <a:buChar char="•"/>
              <a:defRPr sz="2200">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sz="1600">
                <a:latin typeface="+mn-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Kuva 7" descr="SULA_logo_nahkalabe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4573" y="-72577"/>
            <a:ext cx="1416406" cy="1756345"/>
          </a:xfrm>
          <a:prstGeom prst="rect">
            <a:avLst/>
          </a:prstGeom>
        </p:spPr>
      </p:pic>
      <p:pic>
        <p:nvPicPr>
          <p:cNvPr id="9" name="Kuva 8"/>
          <p:cNvPicPr>
            <a:picLocks noChangeAspect="1"/>
          </p:cNvPicPr>
          <p:nvPr userDrawn="1"/>
        </p:nvPicPr>
        <p:blipFill>
          <a:blip r:embed="rId3"/>
          <a:stretch>
            <a:fillRect/>
          </a:stretch>
        </p:blipFill>
        <p:spPr>
          <a:xfrm>
            <a:off x="10590593" y="-60475"/>
            <a:ext cx="1165978" cy="1580987"/>
          </a:xfrm>
          <a:prstGeom prst="rect">
            <a:avLst/>
          </a:prstGeom>
        </p:spPr>
      </p:pic>
    </p:spTree>
    <p:extLst>
      <p:ext uri="{BB962C8B-B14F-4D97-AF65-F5344CB8AC3E}">
        <p14:creationId xmlns:p14="http://schemas.microsoft.com/office/powerpoint/2010/main" val="1044249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lkoile">
    <p:spTree>
      <p:nvGrpSpPr>
        <p:cNvPr id="1" name=""/>
        <p:cNvGrpSpPr/>
        <p:nvPr/>
      </p:nvGrpSpPr>
      <p:grpSpPr>
        <a:xfrm>
          <a:off x="0" y="0"/>
          <a:ext cx="0" cy="0"/>
          <a:chOff x="0" y="0"/>
          <a:chExt cx="0" cy="0"/>
        </a:xfrm>
      </p:grpSpPr>
      <p:sp>
        <p:nvSpPr>
          <p:cNvPr id="2" name="Otsikko 1"/>
          <p:cNvSpPr>
            <a:spLocks noGrp="1"/>
          </p:cNvSpPr>
          <p:nvPr>
            <p:ph type="title"/>
          </p:nvPr>
        </p:nvSpPr>
        <p:spPr>
          <a:xfrm>
            <a:off x="462643" y="675367"/>
            <a:ext cx="10515600" cy="1325563"/>
          </a:xfrm>
        </p:spPr>
        <p:txBody>
          <a:bodyPr>
            <a:normAutofit/>
          </a:bodyPr>
          <a:lstStyle>
            <a:lvl1pPr>
              <a:defRPr sz="4400">
                <a:solidFill>
                  <a:srgbClr val="92D400"/>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lvl1pPr>
              <a:defRPr>
                <a:latin typeface="+mn-lt"/>
              </a:defRPr>
            </a:lvl1pPr>
          </a:lstStyle>
          <a:p>
            <a:fld id="{90C49335-5BE5-4F6E-9F2D-782361D755CC}" type="datetimeFigureOut">
              <a:rPr lang="fi-FI" smtClean="0"/>
              <a:pPr/>
              <a:t>21.4.2017</a:t>
            </a:fld>
            <a:endParaRPr lang="fi-FI" dirty="0"/>
          </a:p>
        </p:txBody>
      </p:sp>
      <p:sp>
        <p:nvSpPr>
          <p:cNvPr id="4" name="Alatunnisteen paikkamerkki 3"/>
          <p:cNvSpPr>
            <a:spLocks noGrp="1"/>
          </p:cNvSpPr>
          <p:nvPr>
            <p:ph type="ftr" sz="quarter" idx="11"/>
          </p:nvPr>
        </p:nvSpPr>
        <p:spPr/>
        <p:txBody>
          <a:bodyPr/>
          <a:lstStyle>
            <a:lvl1pPr>
              <a:defRPr>
                <a:latin typeface="+mn-lt"/>
              </a:defRPr>
            </a:lvl1pPr>
          </a:lstStyle>
          <a:p>
            <a:endParaRPr lang="fi-FI" dirty="0"/>
          </a:p>
        </p:txBody>
      </p:sp>
      <p:sp>
        <p:nvSpPr>
          <p:cNvPr id="5" name="Dian numeron paikkamerkki 4"/>
          <p:cNvSpPr>
            <a:spLocks noGrp="1"/>
          </p:cNvSpPr>
          <p:nvPr>
            <p:ph type="sldNum" sz="quarter" idx="12"/>
          </p:nvPr>
        </p:nvSpPr>
        <p:spPr/>
        <p:txBody>
          <a:bodyPr/>
          <a:lstStyle/>
          <a:p>
            <a:fld id="{69F4BD6E-EFC7-45DE-B914-B97E8E788EBC}" type="slidenum">
              <a:rPr lang="fi-FI" smtClean="0"/>
              <a:pPr/>
              <a:t>‹#›</a:t>
            </a:fld>
            <a:endParaRPr lang="fi-FI" dirty="0"/>
          </a:p>
        </p:txBody>
      </p:sp>
      <p:sp>
        <p:nvSpPr>
          <p:cNvPr id="7" name="Sisällön paikkamerkki 2"/>
          <p:cNvSpPr>
            <a:spLocks noGrp="1"/>
          </p:cNvSpPr>
          <p:nvPr>
            <p:ph idx="1"/>
          </p:nvPr>
        </p:nvSpPr>
        <p:spPr>
          <a:xfrm>
            <a:off x="462643" y="2176802"/>
            <a:ext cx="10515600" cy="4003675"/>
          </a:xfrm>
        </p:spPr>
        <p:txBody>
          <a:bodyPr/>
          <a:lstStyle>
            <a:lvl1pPr marL="457200" indent="-457200">
              <a:buFont typeface="PF BeauSans Pro Thin" panose="02000500000000020004" pitchFamily="50" charset="0"/>
              <a:buChar char="‣"/>
              <a:defRPr>
                <a:solidFill>
                  <a:schemeClr val="tx1"/>
                </a:solidFill>
                <a:latin typeface="+mn-lt"/>
              </a:defRPr>
            </a:lvl1pPr>
            <a:lvl2pPr marL="685800" indent="-228600">
              <a:buFont typeface="Arial" panose="020B0604020202020204" pitchFamily="34" charset="0"/>
              <a:buChar char="•"/>
              <a:defRPr sz="2200">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sz="1600">
                <a:latin typeface="+mn-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ruutu 7"/>
          <p:cNvSpPr txBox="1"/>
          <p:nvPr userDrawn="1"/>
        </p:nvSpPr>
        <p:spPr>
          <a:xfrm>
            <a:off x="8610600" y="6322117"/>
            <a:ext cx="3346732" cy="369332"/>
          </a:xfrm>
          <a:prstGeom prst="rect">
            <a:avLst/>
          </a:prstGeom>
          <a:noFill/>
        </p:spPr>
        <p:txBody>
          <a:bodyPr wrap="square" rtlCol="0">
            <a:spAutoFit/>
          </a:bodyPr>
          <a:lstStyle/>
          <a:p>
            <a:r>
              <a:rPr lang="fi-FI" sz="1800" b="1" i="0" dirty="0">
                <a:solidFill>
                  <a:srgbClr val="92D400"/>
                </a:solidFill>
                <a:latin typeface="+mn-lt"/>
                <a:cs typeface="Brandon Grotesque Bold"/>
              </a:rPr>
              <a:t>Ulkoile</a:t>
            </a:r>
            <a:r>
              <a:rPr lang="fi-FI" sz="1800" b="1" i="0" baseline="0" dirty="0">
                <a:solidFill>
                  <a:schemeClr val="tx1"/>
                </a:solidFill>
                <a:latin typeface="+mn-lt"/>
                <a:cs typeface="Brandon Grotesque Bold"/>
              </a:rPr>
              <a:t> | </a:t>
            </a:r>
            <a:r>
              <a:rPr lang="fi-FI" sz="1800" b="1" i="0" dirty="0">
                <a:solidFill>
                  <a:schemeClr val="tx1"/>
                </a:solidFill>
                <a:latin typeface="+mn-lt"/>
                <a:cs typeface="Brandon Grotesque Bold"/>
              </a:rPr>
              <a:t>Osallistu</a:t>
            </a:r>
            <a:r>
              <a:rPr lang="fi-FI" sz="1800" b="1" i="0" baseline="0" dirty="0">
                <a:solidFill>
                  <a:schemeClr val="tx1"/>
                </a:solidFill>
                <a:latin typeface="+mn-lt"/>
                <a:cs typeface="Brandon Grotesque Bold"/>
              </a:rPr>
              <a:t> | </a:t>
            </a:r>
            <a:r>
              <a:rPr lang="fi-FI" sz="1800" b="1" i="0" dirty="0">
                <a:solidFill>
                  <a:schemeClr val="tx1"/>
                </a:solidFill>
                <a:latin typeface="+mn-lt"/>
                <a:cs typeface="Brandon Grotesque Bold"/>
              </a:rPr>
              <a:t>Vaikuta</a:t>
            </a:r>
          </a:p>
        </p:txBody>
      </p:sp>
      <p:pic>
        <p:nvPicPr>
          <p:cNvPr id="9" name="Kuva 8" descr="SULA_logo_nahkalabe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4573" y="-72577"/>
            <a:ext cx="1416406" cy="1756345"/>
          </a:xfrm>
          <a:prstGeom prst="rect">
            <a:avLst/>
          </a:prstGeom>
        </p:spPr>
      </p:pic>
      <p:pic>
        <p:nvPicPr>
          <p:cNvPr id="10" name="Kuva 9"/>
          <p:cNvPicPr>
            <a:picLocks noChangeAspect="1"/>
          </p:cNvPicPr>
          <p:nvPr userDrawn="1"/>
        </p:nvPicPr>
        <p:blipFill>
          <a:blip r:embed="rId3"/>
          <a:stretch>
            <a:fillRect/>
          </a:stretch>
        </p:blipFill>
        <p:spPr>
          <a:xfrm>
            <a:off x="10590593" y="-60475"/>
            <a:ext cx="1165978" cy="1580987"/>
          </a:xfrm>
          <a:prstGeom prst="rect">
            <a:avLst/>
          </a:prstGeom>
        </p:spPr>
      </p:pic>
    </p:spTree>
    <p:extLst>
      <p:ext uri="{BB962C8B-B14F-4D97-AF65-F5344CB8AC3E}">
        <p14:creationId xmlns:p14="http://schemas.microsoft.com/office/powerpoint/2010/main" val="3633632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sallistu">
    <p:spTree>
      <p:nvGrpSpPr>
        <p:cNvPr id="1" name=""/>
        <p:cNvGrpSpPr/>
        <p:nvPr/>
      </p:nvGrpSpPr>
      <p:grpSpPr>
        <a:xfrm>
          <a:off x="0" y="0"/>
          <a:ext cx="0" cy="0"/>
          <a:chOff x="0" y="0"/>
          <a:chExt cx="0" cy="0"/>
        </a:xfrm>
      </p:grpSpPr>
      <p:sp>
        <p:nvSpPr>
          <p:cNvPr id="2" name="Otsikko 1"/>
          <p:cNvSpPr>
            <a:spLocks noGrp="1"/>
          </p:cNvSpPr>
          <p:nvPr>
            <p:ph type="title"/>
          </p:nvPr>
        </p:nvSpPr>
        <p:spPr>
          <a:xfrm>
            <a:off x="462643" y="675367"/>
            <a:ext cx="10515600" cy="1325563"/>
          </a:xfrm>
        </p:spPr>
        <p:txBody>
          <a:bodyPr>
            <a:normAutofit/>
          </a:bodyPr>
          <a:lstStyle>
            <a:lvl1pPr>
              <a:defRPr sz="4400">
                <a:solidFill>
                  <a:srgbClr val="0065BD"/>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lvl1pPr>
              <a:defRPr>
                <a:latin typeface="+mn-lt"/>
              </a:defRPr>
            </a:lvl1pPr>
          </a:lstStyle>
          <a:p>
            <a:fld id="{90C49335-5BE5-4F6E-9F2D-782361D755CC}" type="datetimeFigureOut">
              <a:rPr lang="fi-FI" smtClean="0"/>
              <a:pPr/>
              <a:t>21.4.2017</a:t>
            </a:fld>
            <a:endParaRPr lang="fi-FI" dirty="0"/>
          </a:p>
        </p:txBody>
      </p:sp>
      <p:sp>
        <p:nvSpPr>
          <p:cNvPr id="4" name="Alatunnisteen paikkamerkki 3"/>
          <p:cNvSpPr>
            <a:spLocks noGrp="1"/>
          </p:cNvSpPr>
          <p:nvPr>
            <p:ph type="ftr" sz="quarter" idx="11"/>
          </p:nvPr>
        </p:nvSpPr>
        <p:spPr/>
        <p:txBody>
          <a:bodyPr/>
          <a:lstStyle>
            <a:lvl1pPr>
              <a:defRPr>
                <a:latin typeface="+mn-lt"/>
              </a:defRPr>
            </a:lvl1pPr>
          </a:lstStyle>
          <a:p>
            <a:endParaRPr lang="fi-FI" dirty="0"/>
          </a:p>
        </p:txBody>
      </p:sp>
      <p:sp>
        <p:nvSpPr>
          <p:cNvPr id="5" name="Dian numeron paikkamerkki 4"/>
          <p:cNvSpPr>
            <a:spLocks noGrp="1"/>
          </p:cNvSpPr>
          <p:nvPr>
            <p:ph type="sldNum" sz="quarter" idx="12"/>
          </p:nvPr>
        </p:nvSpPr>
        <p:spPr/>
        <p:txBody>
          <a:bodyPr/>
          <a:lstStyle/>
          <a:p>
            <a:fld id="{69F4BD6E-EFC7-45DE-B914-B97E8E788EBC}" type="slidenum">
              <a:rPr lang="fi-FI" smtClean="0"/>
              <a:pPr/>
              <a:t>‹#›</a:t>
            </a:fld>
            <a:endParaRPr lang="fi-FI" dirty="0"/>
          </a:p>
        </p:txBody>
      </p:sp>
      <p:sp>
        <p:nvSpPr>
          <p:cNvPr id="7" name="Sisällön paikkamerkki 2"/>
          <p:cNvSpPr>
            <a:spLocks noGrp="1"/>
          </p:cNvSpPr>
          <p:nvPr>
            <p:ph idx="1"/>
          </p:nvPr>
        </p:nvSpPr>
        <p:spPr>
          <a:xfrm>
            <a:off x="462643" y="2176802"/>
            <a:ext cx="10515600" cy="4003675"/>
          </a:xfrm>
        </p:spPr>
        <p:txBody>
          <a:bodyPr/>
          <a:lstStyle>
            <a:lvl1pPr marL="457200" indent="-457200">
              <a:buFont typeface="PF BeauSans Pro Thin" panose="02000500000000020004" pitchFamily="50" charset="0"/>
              <a:buChar char="‣"/>
              <a:defRPr>
                <a:solidFill>
                  <a:schemeClr val="tx1"/>
                </a:solidFill>
                <a:latin typeface="+mn-lt"/>
              </a:defRPr>
            </a:lvl1pPr>
            <a:lvl2pPr>
              <a:defRPr sz="2200">
                <a:latin typeface="+mn-lt"/>
              </a:defRPr>
            </a:lvl2pPr>
            <a:lvl3pPr>
              <a:defRPr>
                <a:latin typeface="+mn-lt"/>
              </a:defRPr>
            </a:lvl3pPr>
            <a:lvl4pPr>
              <a:defRPr>
                <a:latin typeface="+mn-lt"/>
              </a:defRPr>
            </a:lvl4pPr>
            <a:lvl5pPr>
              <a:defRPr sz="1600">
                <a:latin typeface="+mn-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ruutu 7"/>
          <p:cNvSpPr txBox="1"/>
          <p:nvPr userDrawn="1"/>
        </p:nvSpPr>
        <p:spPr>
          <a:xfrm>
            <a:off x="8610600" y="6322117"/>
            <a:ext cx="3346732" cy="369332"/>
          </a:xfrm>
          <a:prstGeom prst="rect">
            <a:avLst/>
          </a:prstGeom>
          <a:noFill/>
        </p:spPr>
        <p:txBody>
          <a:bodyPr wrap="square" rtlCol="0">
            <a:spAutoFit/>
          </a:bodyPr>
          <a:lstStyle/>
          <a:p>
            <a:r>
              <a:rPr lang="fi-FI" sz="1800" b="1" i="0" dirty="0">
                <a:solidFill>
                  <a:srgbClr val="000000"/>
                </a:solidFill>
                <a:latin typeface="+mn-lt"/>
                <a:cs typeface="Brandon Grotesque Bold"/>
              </a:rPr>
              <a:t>Ulkoile</a:t>
            </a:r>
            <a:r>
              <a:rPr lang="fi-FI" sz="1800" b="1" i="0" baseline="0" dirty="0">
                <a:solidFill>
                  <a:srgbClr val="000000"/>
                </a:solidFill>
                <a:latin typeface="+mn-lt"/>
                <a:cs typeface="Brandon Grotesque Bold"/>
              </a:rPr>
              <a:t> </a:t>
            </a:r>
            <a:r>
              <a:rPr lang="fi-FI" sz="1800" b="1" i="0" baseline="0" dirty="0">
                <a:solidFill>
                  <a:schemeClr val="tx1"/>
                </a:solidFill>
                <a:latin typeface="+mn-lt"/>
                <a:cs typeface="Brandon Grotesque Bold"/>
              </a:rPr>
              <a:t>| </a:t>
            </a:r>
            <a:r>
              <a:rPr lang="fi-FI" sz="1800" b="1" i="0" dirty="0">
                <a:solidFill>
                  <a:srgbClr val="0065BD"/>
                </a:solidFill>
                <a:latin typeface="+mn-lt"/>
                <a:cs typeface="Brandon Grotesque Bold"/>
              </a:rPr>
              <a:t>Osallistu</a:t>
            </a:r>
            <a:r>
              <a:rPr lang="fi-FI" sz="1800" b="1" i="0" baseline="0" dirty="0">
                <a:solidFill>
                  <a:schemeClr val="tx1"/>
                </a:solidFill>
                <a:latin typeface="+mn-lt"/>
                <a:cs typeface="Brandon Grotesque Bold"/>
              </a:rPr>
              <a:t> | </a:t>
            </a:r>
            <a:r>
              <a:rPr lang="fi-FI" sz="1800" b="1" i="0" dirty="0">
                <a:solidFill>
                  <a:srgbClr val="000000"/>
                </a:solidFill>
                <a:latin typeface="+mn-lt"/>
                <a:cs typeface="Brandon Grotesque Bold"/>
              </a:rPr>
              <a:t>Vaikuta</a:t>
            </a:r>
          </a:p>
        </p:txBody>
      </p:sp>
      <p:pic>
        <p:nvPicPr>
          <p:cNvPr id="9" name="Kuva 8" descr="SULA_logo_nahkalabe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4573" y="-72577"/>
            <a:ext cx="1416406" cy="1756345"/>
          </a:xfrm>
          <a:prstGeom prst="rect">
            <a:avLst/>
          </a:prstGeom>
        </p:spPr>
      </p:pic>
      <p:pic>
        <p:nvPicPr>
          <p:cNvPr id="10" name="Kuva 9"/>
          <p:cNvPicPr>
            <a:picLocks noChangeAspect="1"/>
          </p:cNvPicPr>
          <p:nvPr userDrawn="1"/>
        </p:nvPicPr>
        <p:blipFill>
          <a:blip r:embed="rId3"/>
          <a:stretch>
            <a:fillRect/>
          </a:stretch>
        </p:blipFill>
        <p:spPr>
          <a:xfrm>
            <a:off x="10590593" y="-60475"/>
            <a:ext cx="1165978" cy="1580987"/>
          </a:xfrm>
          <a:prstGeom prst="rect">
            <a:avLst/>
          </a:prstGeom>
        </p:spPr>
      </p:pic>
    </p:spTree>
    <p:extLst>
      <p:ext uri="{BB962C8B-B14F-4D97-AF65-F5344CB8AC3E}">
        <p14:creationId xmlns:p14="http://schemas.microsoft.com/office/powerpoint/2010/main" val="205034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90C49335-5BE5-4F6E-9F2D-782361D755CC}" type="datetimeFigureOut">
              <a:rPr lang="fi-FI" smtClean="0"/>
              <a:t>21.4.2017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1229437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ikuta">
    <p:spTree>
      <p:nvGrpSpPr>
        <p:cNvPr id="1" name=""/>
        <p:cNvGrpSpPr/>
        <p:nvPr/>
      </p:nvGrpSpPr>
      <p:grpSpPr>
        <a:xfrm>
          <a:off x="0" y="0"/>
          <a:ext cx="0" cy="0"/>
          <a:chOff x="0" y="0"/>
          <a:chExt cx="0" cy="0"/>
        </a:xfrm>
      </p:grpSpPr>
      <p:sp>
        <p:nvSpPr>
          <p:cNvPr id="2" name="Otsikko 1"/>
          <p:cNvSpPr>
            <a:spLocks noGrp="1"/>
          </p:cNvSpPr>
          <p:nvPr>
            <p:ph type="title"/>
          </p:nvPr>
        </p:nvSpPr>
        <p:spPr>
          <a:xfrm>
            <a:off x="462643" y="675367"/>
            <a:ext cx="10515600" cy="1325563"/>
          </a:xfrm>
        </p:spPr>
        <p:txBody>
          <a:bodyPr>
            <a:normAutofit/>
          </a:bodyPr>
          <a:lstStyle>
            <a:lvl1pPr>
              <a:defRPr sz="4400">
                <a:solidFill>
                  <a:srgbClr val="EB471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lvl1pPr>
              <a:defRPr>
                <a:latin typeface="+mn-lt"/>
              </a:defRPr>
            </a:lvl1pPr>
          </a:lstStyle>
          <a:p>
            <a:fld id="{90C49335-5BE5-4F6E-9F2D-782361D755CC}" type="datetimeFigureOut">
              <a:rPr lang="fi-FI" smtClean="0"/>
              <a:pPr/>
              <a:t>21.4.2017</a:t>
            </a:fld>
            <a:endParaRPr lang="fi-FI" dirty="0"/>
          </a:p>
        </p:txBody>
      </p:sp>
      <p:sp>
        <p:nvSpPr>
          <p:cNvPr id="4" name="Alatunnisteen paikkamerkki 3"/>
          <p:cNvSpPr>
            <a:spLocks noGrp="1"/>
          </p:cNvSpPr>
          <p:nvPr>
            <p:ph type="ftr" sz="quarter" idx="11"/>
          </p:nvPr>
        </p:nvSpPr>
        <p:spPr/>
        <p:txBody>
          <a:bodyPr/>
          <a:lstStyle>
            <a:lvl1pPr>
              <a:defRPr>
                <a:latin typeface="+mn-lt"/>
              </a:defRPr>
            </a:lvl1pPr>
          </a:lstStyle>
          <a:p>
            <a:endParaRPr lang="fi-FI" dirty="0"/>
          </a:p>
        </p:txBody>
      </p:sp>
      <p:sp>
        <p:nvSpPr>
          <p:cNvPr id="5" name="Dian numeron paikkamerkki 4"/>
          <p:cNvSpPr>
            <a:spLocks noGrp="1"/>
          </p:cNvSpPr>
          <p:nvPr>
            <p:ph type="sldNum" sz="quarter" idx="12"/>
          </p:nvPr>
        </p:nvSpPr>
        <p:spPr/>
        <p:txBody>
          <a:bodyPr/>
          <a:lstStyle/>
          <a:p>
            <a:fld id="{69F4BD6E-EFC7-45DE-B914-B97E8E788EBC}" type="slidenum">
              <a:rPr lang="fi-FI" smtClean="0"/>
              <a:pPr/>
              <a:t>‹#›</a:t>
            </a:fld>
            <a:endParaRPr lang="fi-FI" dirty="0"/>
          </a:p>
        </p:txBody>
      </p:sp>
      <p:sp>
        <p:nvSpPr>
          <p:cNvPr id="7" name="Sisällön paikkamerkki 2"/>
          <p:cNvSpPr>
            <a:spLocks noGrp="1"/>
          </p:cNvSpPr>
          <p:nvPr>
            <p:ph idx="1"/>
          </p:nvPr>
        </p:nvSpPr>
        <p:spPr>
          <a:xfrm>
            <a:off x="462643" y="2176802"/>
            <a:ext cx="10515600" cy="4003675"/>
          </a:xfrm>
        </p:spPr>
        <p:txBody>
          <a:bodyPr/>
          <a:lstStyle>
            <a:lvl1pPr marL="457200" indent="-457200">
              <a:buFont typeface="PF BeauSans Pro Thin" panose="02000500000000020004" pitchFamily="50" charset="0"/>
              <a:buChar char="‣"/>
              <a:defRPr>
                <a:solidFill>
                  <a:schemeClr val="tx1"/>
                </a:solidFill>
                <a:latin typeface="+mn-lt"/>
              </a:defRPr>
            </a:lvl1pPr>
            <a:lvl2pPr>
              <a:defRPr sz="2200">
                <a:latin typeface="+mn-lt"/>
              </a:defRPr>
            </a:lvl2pPr>
            <a:lvl3pPr>
              <a:defRPr>
                <a:latin typeface="+mn-lt"/>
              </a:defRPr>
            </a:lvl3pPr>
            <a:lvl4pPr>
              <a:defRPr>
                <a:latin typeface="+mn-lt"/>
              </a:defRPr>
            </a:lvl4pPr>
            <a:lvl5pPr>
              <a:defRPr sz="1600">
                <a:latin typeface="+mn-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ruutu 7"/>
          <p:cNvSpPr txBox="1"/>
          <p:nvPr userDrawn="1"/>
        </p:nvSpPr>
        <p:spPr>
          <a:xfrm>
            <a:off x="8610600" y="6322117"/>
            <a:ext cx="3346732" cy="369332"/>
          </a:xfrm>
          <a:prstGeom prst="rect">
            <a:avLst/>
          </a:prstGeom>
          <a:noFill/>
        </p:spPr>
        <p:txBody>
          <a:bodyPr wrap="square" rtlCol="0">
            <a:spAutoFit/>
          </a:bodyPr>
          <a:lstStyle/>
          <a:p>
            <a:r>
              <a:rPr lang="fi-FI" sz="1800" b="1" i="0" dirty="0">
                <a:solidFill>
                  <a:srgbClr val="000000"/>
                </a:solidFill>
                <a:latin typeface="+mn-lt"/>
                <a:cs typeface="Brandon Grotesque Bold"/>
              </a:rPr>
              <a:t>Ulkoile</a:t>
            </a:r>
            <a:r>
              <a:rPr lang="fi-FI" sz="1800" b="1" i="0" baseline="0" dirty="0">
                <a:solidFill>
                  <a:srgbClr val="000000"/>
                </a:solidFill>
                <a:latin typeface="+mn-lt"/>
                <a:cs typeface="Brandon Grotesque Bold"/>
              </a:rPr>
              <a:t> | </a:t>
            </a:r>
            <a:r>
              <a:rPr lang="fi-FI" sz="1800" b="1" i="0" dirty="0">
                <a:solidFill>
                  <a:srgbClr val="000000"/>
                </a:solidFill>
                <a:latin typeface="+mn-lt"/>
                <a:cs typeface="Brandon Grotesque Bold"/>
              </a:rPr>
              <a:t>Osallistu</a:t>
            </a:r>
            <a:r>
              <a:rPr lang="fi-FI" sz="1800" b="1" i="0" baseline="0" dirty="0">
                <a:solidFill>
                  <a:srgbClr val="000000"/>
                </a:solidFill>
                <a:latin typeface="+mn-lt"/>
                <a:cs typeface="Brandon Grotesque Bold"/>
              </a:rPr>
              <a:t> </a:t>
            </a:r>
            <a:r>
              <a:rPr lang="fi-FI" sz="1800" b="1" i="0" baseline="0" dirty="0">
                <a:solidFill>
                  <a:schemeClr val="tx1"/>
                </a:solidFill>
                <a:latin typeface="+mn-lt"/>
                <a:cs typeface="Brandon Grotesque Bold"/>
              </a:rPr>
              <a:t>| </a:t>
            </a:r>
            <a:r>
              <a:rPr lang="fi-FI" sz="1800" b="1" i="0" dirty="0">
                <a:solidFill>
                  <a:srgbClr val="EB471F"/>
                </a:solidFill>
                <a:latin typeface="+mn-lt"/>
                <a:cs typeface="Brandon Grotesque Bold"/>
              </a:rPr>
              <a:t>Vaikuta</a:t>
            </a:r>
          </a:p>
        </p:txBody>
      </p:sp>
      <p:pic>
        <p:nvPicPr>
          <p:cNvPr id="9" name="Kuva 8" descr="SULA_logo_nahkalabe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4573" y="-72577"/>
            <a:ext cx="1416406" cy="1756345"/>
          </a:xfrm>
          <a:prstGeom prst="rect">
            <a:avLst/>
          </a:prstGeom>
        </p:spPr>
      </p:pic>
      <p:pic>
        <p:nvPicPr>
          <p:cNvPr id="10" name="Kuva 9"/>
          <p:cNvPicPr>
            <a:picLocks noChangeAspect="1"/>
          </p:cNvPicPr>
          <p:nvPr userDrawn="1"/>
        </p:nvPicPr>
        <p:blipFill>
          <a:blip r:embed="rId3"/>
          <a:stretch>
            <a:fillRect/>
          </a:stretch>
        </p:blipFill>
        <p:spPr>
          <a:xfrm>
            <a:off x="10590593" y="-60475"/>
            <a:ext cx="1165978" cy="1580987"/>
          </a:xfrm>
          <a:prstGeom prst="rect">
            <a:avLst/>
          </a:prstGeom>
        </p:spPr>
      </p:pic>
    </p:spTree>
    <p:extLst>
      <p:ext uri="{BB962C8B-B14F-4D97-AF65-F5344CB8AC3E}">
        <p14:creationId xmlns:p14="http://schemas.microsoft.com/office/powerpoint/2010/main" val="443642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B29E9E40-E98A-4EEE-A1D8-CFA8B4E501C1}" type="slidenum">
              <a:rPr lang="fi-FI" altLang="fi-FI"/>
              <a:pPr>
                <a:defRPr/>
              </a:pPr>
              <a:t>‹#›</a:t>
            </a:fld>
            <a:endParaRPr lang="fi-FI" altLang="fi-FI"/>
          </a:p>
        </p:txBody>
      </p:sp>
    </p:spTree>
    <p:extLst>
      <p:ext uri="{BB962C8B-B14F-4D97-AF65-F5344CB8AC3E}">
        <p14:creationId xmlns:p14="http://schemas.microsoft.com/office/powerpoint/2010/main" val="2130253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E039E389-E138-4921-898A-E08F2D0471B2}" type="slidenum">
              <a:rPr lang="fi-FI" altLang="fi-FI"/>
              <a:pPr>
                <a:defRPr/>
              </a:pPr>
              <a:t>‹#›</a:t>
            </a:fld>
            <a:endParaRPr lang="fi-FI" altLang="fi-FI"/>
          </a:p>
        </p:txBody>
      </p:sp>
    </p:spTree>
    <p:extLst>
      <p:ext uri="{BB962C8B-B14F-4D97-AF65-F5344CB8AC3E}">
        <p14:creationId xmlns:p14="http://schemas.microsoft.com/office/powerpoint/2010/main" val="2653921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5DE90DED-E268-46D5-AE53-7071FF255817}" type="slidenum">
              <a:rPr lang="fi-FI" altLang="fi-FI"/>
              <a:pPr>
                <a:defRPr/>
              </a:pPr>
              <a:t>‹#›</a:t>
            </a:fld>
            <a:endParaRPr lang="fi-FI" altLang="fi-FI"/>
          </a:p>
        </p:txBody>
      </p:sp>
    </p:spTree>
    <p:extLst>
      <p:ext uri="{BB962C8B-B14F-4D97-AF65-F5344CB8AC3E}">
        <p14:creationId xmlns:p14="http://schemas.microsoft.com/office/powerpoint/2010/main" val="3879904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7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997D2E24-B422-4894-B461-E14C0446A9BC}" type="slidenum">
              <a:rPr lang="fi-FI" altLang="fi-FI"/>
              <a:pPr>
                <a:defRPr/>
              </a:pPr>
              <a:t>‹#›</a:t>
            </a:fld>
            <a:endParaRPr lang="fi-FI" altLang="fi-FI"/>
          </a:p>
        </p:txBody>
      </p:sp>
    </p:spTree>
    <p:extLst>
      <p:ext uri="{BB962C8B-B14F-4D97-AF65-F5344CB8AC3E}">
        <p14:creationId xmlns:p14="http://schemas.microsoft.com/office/powerpoint/2010/main" val="3705046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8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369CFE0F-9506-4E30-B888-90D9EB47DAEA}" type="slidenum">
              <a:rPr lang="fi-FI" altLang="fi-FI"/>
              <a:pPr>
                <a:defRPr/>
              </a:pPr>
              <a:t>‹#›</a:t>
            </a:fld>
            <a:endParaRPr lang="fi-FI" altLang="fi-FI"/>
          </a:p>
        </p:txBody>
      </p:sp>
    </p:spTree>
    <p:extLst>
      <p:ext uri="{BB962C8B-B14F-4D97-AF65-F5344CB8AC3E}">
        <p14:creationId xmlns:p14="http://schemas.microsoft.com/office/powerpoint/2010/main" val="2756983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0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1E7B7826-2B92-4C5E-AF7C-0CBBD4FE3C60}" type="slidenum">
              <a:rPr lang="fi-FI" altLang="fi-FI"/>
              <a:pPr>
                <a:defRPr/>
              </a:pPr>
              <a:t>‹#›</a:t>
            </a:fld>
            <a:endParaRPr lang="fi-FI" altLang="fi-FI"/>
          </a:p>
        </p:txBody>
      </p:sp>
    </p:spTree>
    <p:extLst>
      <p:ext uri="{BB962C8B-B14F-4D97-AF65-F5344CB8AC3E}">
        <p14:creationId xmlns:p14="http://schemas.microsoft.com/office/powerpoint/2010/main" val="2851184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2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97B8800B-D570-4009-A071-EE33B98DF462}" type="slidenum">
              <a:rPr lang="fi-FI" altLang="fi-FI"/>
              <a:pPr>
                <a:defRPr/>
              </a:pPr>
              <a:t>‹#›</a:t>
            </a:fld>
            <a:endParaRPr lang="fi-FI" altLang="fi-FI"/>
          </a:p>
        </p:txBody>
      </p:sp>
    </p:spTree>
    <p:extLst>
      <p:ext uri="{BB962C8B-B14F-4D97-AF65-F5344CB8AC3E}">
        <p14:creationId xmlns:p14="http://schemas.microsoft.com/office/powerpoint/2010/main" val="1845548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3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CC7636F2-0B27-490A-8CA5-F55250D04B80}" type="slidenum">
              <a:rPr lang="fi-FI" altLang="fi-FI"/>
              <a:pPr>
                <a:defRPr/>
              </a:pPr>
              <a:t>‹#›</a:t>
            </a:fld>
            <a:endParaRPr lang="fi-FI" altLang="fi-FI"/>
          </a:p>
        </p:txBody>
      </p:sp>
    </p:spTree>
    <p:extLst>
      <p:ext uri="{BB962C8B-B14F-4D97-AF65-F5344CB8AC3E}">
        <p14:creationId xmlns:p14="http://schemas.microsoft.com/office/powerpoint/2010/main" val="4076584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6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E39DCBDB-E089-4EC4-BC4C-FF5FF8A85795}" type="slidenum">
              <a:rPr lang="fi-FI" altLang="fi-FI"/>
              <a:pPr>
                <a:defRPr/>
              </a:pPr>
              <a:t>‹#›</a:t>
            </a:fld>
            <a:endParaRPr lang="fi-FI" altLang="fi-FI"/>
          </a:p>
        </p:txBody>
      </p:sp>
    </p:spTree>
    <p:extLst>
      <p:ext uri="{BB962C8B-B14F-4D97-AF65-F5344CB8AC3E}">
        <p14:creationId xmlns:p14="http://schemas.microsoft.com/office/powerpoint/2010/main" val="389139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p:cNvSpPr>
            <a:spLocks noGrp="1"/>
          </p:cNvSpPr>
          <p:nvPr>
            <p:ph type="dt" sz="half" idx="10"/>
          </p:nvPr>
        </p:nvSpPr>
        <p:spPr/>
        <p:txBody>
          <a:bodyPr/>
          <a:lstStyle/>
          <a:p>
            <a:fld id="{90C49335-5BE5-4F6E-9F2D-782361D755CC}" type="datetimeFigureOut">
              <a:rPr lang="fi-FI" smtClean="0"/>
              <a:t>21.4.2017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2091296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0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Sisällön paikkamerkki 7"/>
          <p:cNvSpPr>
            <a:spLocks noGrp="1"/>
          </p:cNvSpPr>
          <p:nvPr>
            <p:ph sz="quarter" idx="13"/>
          </p:nvPr>
        </p:nvSpPr>
        <p:spPr>
          <a:xfrm>
            <a:off x="-1200150" y="1484313"/>
            <a:ext cx="1219201" cy="914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4"/>
          </p:nvPr>
        </p:nvSpPr>
        <p:spPr/>
        <p:txBody>
          <a:bodyPr/>
          <a:lstStyle>
            <a:lvl1pPr>
              <a:defRPr/>
            </a:lvl1pPr>
          </a:lstStyle>
          <a:p>
            <a:pPr>
              <a:defRPr/>
            </a:pPr>
            <a:r>
              <a:rPr lang="fi-FI"/>
              <a:t>21.10.2012</a:t>
            </a:r>
          </a:p>
        </p:txBody>
      </p:sp>
      <p:sp>
        <p:nvSpPr>
          <p:cNvPr id="6" name="Alatunnisteen paikkamerkki 4"/>
          <p:cNvSpPr>
            <a:spLocks noGrp="1"/>
          </p:cNvSpPr>
          <p:nvPr>
            <p:ph type="ftr" sz="quarter" idx="15"/>
          </p:nvPr>
        </p:nvSpPr>
        <p:spPr/>
        <p:txBody>
          <a:bodyPr/>
          <a:lstStyle>
            <a:lvl1pPr fontAlgn="auto">
              <a:spcBef>
                <a:spcPts val="0"/>
              </a:spcBef>
              <a:spcAft>
                <a:spcPts val="0"/>
              </a:spcAft>
              <a:defRPr>
                <a:latin typeface="+mn-lt"/>
                <a:cs typeface="+mn-cs"/>
              </a:defRPr>
            </a:lvl1pPr>
          </a:lstStyle>
          <a:p>
            <a:pPr>
              <a:defRPr/>
            </a:pPr>
            <a:endParaRPr lang="fi-FI"/>
          </a:p>
        </p:txBody>
      </p:sp>
      <p:sp>
        <p:nvSpPr>
          <p:cNvPr id="7" name="Dian numeron paikkamerkki 5"/>
          <p:cNvSpPr>
            <a:spLocks noGrp="1"/>
          </p:cNvSpPr>
          <p:nvPr>
            <p:ph type="sldNum" sz="quarter" idx="16"/>
          </p:nvPr>
        </p:nvSpPr>
        <p:spPr/>
        <p:txBody>
          <a:bodyPr/>
          <a:lstStyle>
            <a:lvl1pPr>
              <a:defRPr>
                <a:latin typeface="Calibri" panose="020F0502020204030204" pitchFamily="34" charset="0"/>
              </a:defRPr>
            </a:lvl1pPr>
          </a:lstStyle>
          <a:p>
            <a:pPr>
              <a:defRPr/>
            </a:pPr>
            <a:fld id="{89932B5D-D55C-4E1B-980E-9492A3F6DBAC}" type="slidenum">
              <a:rPr lang="fi-FI" altLang="fi-FI"/>
              <a:pPr>
                <a:defRPr/>
              </a:pPr>
              <a:t>‹#›</a:t>
            </a:fld>
            <a:endParaRPr lang="fi-FI" altLang="fi-FI"/>
          </a:p>
        </p:txBody>
      </p:sp>
    </p:spTree>
    <p:extLst>
      <p:ext uri="{BB962C8B-B14F-4D97-AF65-F5344CB8AC3E}">
        <p14:creationId xmlns:p14="http://schemas.microsoft.com/office/powerpoint/2010/main" val="267738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90C49335-5BE5-4F6E-9F2D-782361D755CC}" type="datetimeFigureOut">
              <a:rPr lang="fi-FI" smtClean="0"/>
              <a:t>21.4.2017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139198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lvl1pPr>
              <a:defRPr>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90C49335-5BE5-4F6E-9F2D-782361D755CC}" type="datetimeFigureOut">
              <a:rPr lang="fi-FI" smtClean="0"/>
              <a:t>21.4.2017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3774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p>
            <a:fld id="{90C49335-5BE5-4F6E-9F2D-782361D755CC}" type="datetimeFigureOut">
              <a:rPr lang="fi-FI" smtClean="0"/>
              <a:t>21.4.2017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234271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0C49335-5BE5-4F6E-9F2D-782361D755CC}" type="datetimeFigureOut">
              <a:rPr lang="fi-FI" smtClean="0"/>
              <a:t>21.4.2017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352073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90C49335-5BE5-4F6E-9F2D-782361D755CC}" type="datetimeFigureOut">
              <a:rPr lang="fi-FI" smtClean="0"/>
              <a:t>21.4.2017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395272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90C49335-5BE5-4F6E-9F2D-782361D755CC}" type="datetimeFigureOut">
              <a:rPr lang="fi-FI" smtClean="0"/>
              <a:t>21.4.2017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9F4BD6E-EFC7-45DE-B914-B97E8E788EBC}" type="slidenum">
              <a:rPr lang="fi-FI" smtClean="0"/>
              <a:t>‹#›</a:t>
            </a:fld>
            <a:endParaRPr lang="fi-FI"/>
          </a:p>
        </p:txBody>
      </p:sp>
    </p:spTree>
    <p:extLst>
      <p:ext uri="{BB962C8B-B14F-4D97-AF65-F5344CB8AC3E}">
        <p14:creationId xmlns:p14="http://schemas.microsoft.com/office/powerpoint/2010/main" val="110867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90C49335-5BE5-4F6E-9F2D-782361D755CC}" type="datetimeFigureOut">
              <a:rPr lang="fi-FI" smtClean="0"/>
              <a:pPr/>
              <a:t>21.4.2017</a:t>
            </a:fld>
            <a:endParaRPr lang="fi-FI" dirty="0"/>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dirty="0"/>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F BeauSans Pro Thin" panose="02000500000000020004" pitchFamily="50" charset="0"/>
              </a:defRPr>
            </a:lvl1pPr>
          </a:lstStyle>
          <a:p>
            <a:fld id="{69F4BD6E-EFC7-45DE-B914-B97E8E788EBC}" type="slidenum">
              <a:rPr lang="fi-FI" smtClean="0"/>
              <a:pPr/>
              <a:t>‹#›</a:t>
            </a:fld>
            <a:endParaRPr lang="fi-FI" dirty="0"/>
          </a:p>
        </p:txBody>
      </p:sp>
    </p:spTree>
    <p:extLst>
      <p:ext uri="{BB962C8B-B14F-4D97-AF65-F5344CB8AC3E}">
        <p14:creationId xmlns:p14="http://schemas.microsoft.com/office/powerpoint/2010/main" val="2186216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0" r:id="rId13"/>
    <p:sldLayoutId id="2147483664" r:id="rId14"/>
    <p:sldLayoutId id="2147483665" r:id="rId15"/>
    <p:sldLayoutId id="2147483666" r:id="rId16"/>
    <p:sldLayoutId id="2147483669" r:id="rId17"/>
    <p:sldLayoutId id="2147483661" r:id="rId18"/>
    <p:sldLayoutId id="2147483667" r:id="rId19"/>
    <p:sldLayoutId id="2147483668"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442" y="-3182096"/>
            <a:ext cx="13425442" cy="10040096"/>
          </a:xfrm>
        </p:spPr>
      </p:pic>
    </p:spTree>
    <p:extLst>
      <p:ext uri="{BB962C8B-B14F-4D97-AF65-F5344CB8AC3E}">
        <p14:creationId xmlns:p14="http://schemas.microsoft.com/office/powerpoint/2010/main" val="1975465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tsikko 3"/>
          <p:cNvSpPr>
            <a:spLocks noGrp="1"/>
          </p:cNvSpPr>
          <p:nvPr>
            <p:ph type="title"/>
          </p:nvPr>
        </p:nvSpPr>
        <p:spPr/>
        <p:txBody>
          <a:bodyPr/>
          <a:lstStyle/>
          <a:p>
            <a:pPr eaLnBrk="1" hangingPunct="1"/>
            <a:r>
              <a:rPr lang="fi-FI" altLang="fi-FI" dirty="0" smtClean="0">
                <a:solidFill>
                  <a:schemeClr val="tx2"/>
                </a:solidFill>
              </a:rPr>
              <a:t> </a:t>
            </a:r>
            <a:r>
              <a:rPr lang="fi-FI" altLang="fi-FI" dirty="0" smtClean="0">
                <a:solidFill>
                  <a:srgbClr val="0065BD"/>
                </a:solidFill>
              </a:rPr>
              <a:t>Vuosikertomus 2016</a:t>
            </a:r>
          </a:p>
        </p:txBody>
      </p:sp>
      <p:sp>
        <p:nvSpPr>
          <p:cNvPr id="2" name="Sisällön paikkamerkki 1"/>
          <p:cNvSpPr>
            <a:spLocks noGrp="1"/>
          </p:cNvSpPr>
          <p:nvPr>
            <p:ph idx="1"/>
          </p:nvPr>
        </p:nvSpPr>
        <p:spPr/>
        <p:txBody>
          <a:bodyPr/>
          <a:lstStyle/>
          <a:p>
            <a:endParaRPr lang="fi-F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064526"/>
            <a:ext cx="10515600" cy="5115952"/>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dirty="0"/>
              <a:t>Kokouksen avaus</a:t>
            </a:r>
          </a:p>
          <a:p>
            <a:pPr marL="609600" indent="-609600">
              <a:lnSpc>
                <a:spcPct val="13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1.1.-31.12.2016</a:t>
            </a:r>
            <a:br>
              <a:rPr lang="fi-FI" altLang="fi-FI" sz="7200" dirty="0"/>
            </a:br>
            <a:r>
              <a:rPr lang="fi-FI" altLang="fi-FI" sz="7200" dirty="0"/>
              <a:t>toiminnasta</a:t>
            </a:r>
          </a:p>
          <a:p>
            <a:pPr marL="609600" indent="-609600">
              <a:lnSpc>
                <a:spcPct val="130000"/>
              </a:lnSpc>
              <a:spcBef>
                <a:spcPts val="0"/>
              </a:spcBef>
              <a:buFont typeface="Calibri" panose="020F0502020204030204" pitchFamily="34" charset="0"/>
              <a:buAutoNum type="arabicPeriod"/>
            </a:pPr>
            <a:r>
              <a:rPr lang="fi-FI" altLang="fi-FI" sz="7200" b="1" dirty="0"/>
              <a:t>Suomen Latu ry:n tilinpäätös kaudelta 1.1.- 31.12.2016 (tuloslaskelma, tase </a:t>
            </a:r>
            <a:r>
              <a:rPr lang="fi-FI" altLang="fi-FI" sz="7200" b="1" dirty="0" smtClean="0"/>
              <a:t>ja </a:t>
            </a:r>
            <a:r>
              <a:rPr lang="fi-FI" altLang="fi-FI" sz="7200" b="1" dirty="0"/>
              <a:t>tilintarkastuskertomus)</a:t>
            </a:r>
          </a:p>
          <a:p>
            <a:pPr marL="609600" indent="-609600">
              <a:lnSpc>
                <a:spcPct val="13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30000"/>
              </a:lnSpc>
              <a:spcBef>
                <a:spcPts val="0"/>
              </a:spcBef>
              <a:buNone/>
            </a:pPr>
            <a:r>
              <a:rPr lang="fi-FI" altLang="fi-FI" sz="7200" dirty="0"/>
              <a:t>11.      </a:t>
            </a:r>
            <a:r>
              <a:rPr lang="fi-FI" altLang="fi-FI" sz="7200" dirty="0" smtClean="0"/>
              <a:t> Suomen </a:t>
            </a:r>
            <a:r>
              <a:rPr lang="fi-FI" altLang="fi-FI" sz="7200" dirty="0"/>
              <a:t>Ladun toiminnan pääsuunnat</a:t>
            </a:r>
          </a:p>
          <a:p>
            <a:pPr marL="0" indent="0">
              <a:lnSpc>
                <a:spcPct val="130000"/>
              </a:lnSpc>
              <a:spcBef>
                <a:spcPts val="0"/>
              </a:spcBef>
              <a:buNone/>
            </a:pPr>
            <a:r>
              <a:rPr lang="fi-FI" altLang="fi-FI" sz="7200" dirty="0"/>
              <a:t>12.       </a:t>
            </a:r>
            <a:r>
              <a:rPr lang="fi-FI" altLang="fi-FI" sz="7200" dirty="0" smtClean="0"/>
              <a:t>Suomen </a:t>
            </a:r>
            <a:r>
              <a:rPr lang="fi-FI" altLang="fi-FI" sz="7200" dirty="0"/>
              <a:t>Latu ry:n ajankohtaiskatsaus</a:t>
            </a:r>
          </a:p>
          <a:p>
            <a:pPr marL="0" indent="0">
              <a:lnSpc>
                <a:spcPct val="130000"/>
              </a:lnSpc>
              <a:spcBef>
                <a:spcPts val="0"/>
              </a:spcBef>
              <a:buNone/>
            </a:pPr>
            <a:r>
              <a:rPr lang="fi-FI" altLang="fi-FI" sz="7200" dirty="0"/>
              <a:t>13.       </a:t>
            </a:r>
            <a:r>
              <a:rPr lang="fi-FI" altLang="fi-FI" sz="7200" dirty="0" smtClean="0"/>
              <a:t>Muut </a:t>
            </a:r>
            <a:r>
              <a:rPr lang="fi-FI" altLang="fi-FI" sz="7200" dirty="0"/>
              <a:t>asiat</a:t>
            </a:r>
          </a:p>
          <a:p>
            <a:pPr marL="0" indent="0">
              <a:lnSpc>
                <a:spcPct val="130000"/>
              </a:lnSpc>
              <a:spcBef>
                <a:spcPts val="0"/>
              </a:spcBef>
              <a:buNone/>
            </a:pPr>
            <a:r>
              <a:rPr lang="fi-FI" altLang="fi-FI" sz="7200" dirty="0"/>
              <a:t>14.       </a:t>
            </a:r>
            <a:r>
              <a:rPr lang="fi-FI" altLang="fi-FI" sz="7200" dirty="0" smtClean="0"/>
              <a:t>Kokouksen </a:t>
            </a:r>
            <a:r>
              <a:rPr lang="fi-FI" altLang="fi-FI" sz="7200" dirty="0"/>
              <a:t>päättäminen </a:t>
            </a:r>
          </a:p>
          <a:p>
            <a:pPr marL="609600" indent="-609600">
              <a:lnSpc>
                <a:spcPct val="120000"/>
              </a:lnSpc>
              <a:spcBef>
                <a:spcPts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4191301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tsikko 4"/>
          <p:cNvSpPr>
            <a:spLocks noGrp="1"/>
          </p:cNvSpPr>
          <p:nvPr>
            <p:ph type="title"/>
          </p:nvPr>
        </p:nvSpPr>
        <p:spPr/>
        <p:txBody>
          <a:bodyPr>
            <a:noAutofit/>
          </a:bodyPr>
          <a:lstStyle/>
          <a:p>
            <a:pPr lvl="0"/>
            <a:r>
              <a:rPr lang="fi-FI" sz="4000" b="1" dirty="0">
                <a:solidFill>
                  <a:srgbClr val="0065BD"/>
                </a:solidFill>
              </a:rPr>
              <a:t>Suomen Latu ry:n tuloslaskelma, tase ja tilintarkastuskertomus </a:t>
            </a:r>
            <a:r>
              <a:rPr lang="fi-FI" sz="4000" dirty="0">
                <a:solidFill>
                  <a:srgbClr val="0065BD"/>
                </a:solidFill>
              </a:rPr>
              <a:t> </a:t>
            </a:r>
            <a:r>
              <a:rPr lang="fi-FI" sz="4000" b="1" dirty="0" smtClean="0">
                <a:solidFill>
                  <a:srgbClr val="0065BD"/>
                </a:solidFill>
              </a:rPr>
              <a:t>kaudelta </a:t>
            </a:r>
            <a:r>
              <a:rPr lang="fi-FI" sz="4000" b="1" dirty="0">
                <a:solidFill>
                  <a:srgbClr val="0065BD"/>
                </a:solidFill>
              </a:rPr>
              <a:t>1.1. – 31.12.2016 </a:t>
            </a:r>
            <a:endParaRPr lang="fi-FI" altLang="fi-FI" sz="4000" dirty="0" smtClean="0">
              <a:solidFill>
                <a:srgbClr val="0065BD"/>
              </a:solidFill>
            </a:endParaRPr>
          </a:p>
        </p:txBody>
      </p:sp>
      <p:sp>
        <p:nvSpPr>
          <p:cNvPr id="2" name="Sisällön paikkamerkki 1"/>
          <p:cNvSpPr>
            <a:spLocks noGrp="1"/>
          </p:cNvSpPr>
          <p:nvPr>
            <p:ph idx="1"/>
          </p:nvPr>
        </p:nvSpPr>
        <p:spPr/>
        <p:txBody>
          <a:bodyPr/>
          <a:lstStyle/>
          <a:p>
            <a:endParaRPr lang="fi-FI" dirty="0"/>
          </a:p>
        </p:txBody>
      </p:sp>
      <p:pic>
        <p:nvPicPr>
          <p:cNvPr id="51203" name="Picture 5" descr="Scales of Justice (Colored Glassy Effect Deriv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5" y="2476839"/>
            <a:ext cx="39528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119116"/>
            <a:ext cx="10515600" cy="5061361"/>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dirty="0" smtClean="0"/>
              <a:t>Kokouksen </a:t>
            </a:r>
            <a:r>
              <a:rPr lang="fi-FI" altLang="fi-FI" sz="7200" dirty="0"/>
              <a:t>avaus</a:t>
            </a:r>
          </a:p>
          <a:p>
            <a:pPr marL="609600" indent="-609600">
              <a:lnSpc>
                <a:spcPct val="13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1.1.-31.12.2016</a:t>
            </a:r>
            <a:br>
              <a:rPr lang="fi-FI" altLang="fi-FI" sz="7200" dirty="0"/>
            </a:br>
            <a:r>
              <a:rPr lang="fi-FI" altLang="fi-FI" sz="7200" dirty="0"/>
              <a:t>toiminnasta</a:t>
            </a:r>
          </a:p>
          <a:p>
            <a:pPr marL="609600" indent="-609600">
              <a:lnSpc>
                <a:spcPct val="130000"/>
              </a:lnSpc>
              <a:spcBef>
                <a:spcPts val="0"/>
              </a:spcBef>
              <a:buFont typeface="Calibri" panose="020F0502020204030204" pitchFamily="34" charset="0"/>
              <a:buAutoNum type="arabicPeriod"/>
            </a:pPr>
            <a:r>
              <a:rPr lang="fi-FI" altLang="fi-FI" sz="7200" dirty="0"/>
              <a:t>Suomen Latu ry:n tilinpäätös kaudelta 1.1.- 31.12.2016 (tuloslaskelma, tase </a:t>
            </a:r>
            <a:r>
              <a:rPr lang="fi-FI" altLang="fi-FI" sz="7200" dirty="0" smtClean="0"/>
              <a:t>ja </a:t>
            </a:r>
            <a:r>
              <a:rPr lang="fi-FI" altLang="fi-FI" sz="7200" dirty="0"/>
              <a:t>tilintarkastuskertomus)</a:t>
            </a:r>
          </a:p>
          <a:p>
            <a:pPr marL="609600" indent="-609600">
              <a:lnSpc>
                <a:spcPct val="130000"/>
              </a:lnSpc>
              <a:spcBef>
                <a:spcPts val="0"/>
              </a:spcBef>
              <a:buFont typeface="Calibri" panose="020F0502020204030204" pitchFamily="34" charset="0"/>
              <a:buAutoNum type="arabicPeriod"/>
            </a:pPr>
            <a:r>
              <a:rPr lang="fi-FI" altLang="fi-FI" sz="7200" b="1"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30000"/>
              </a:lnSpc>
              <a:spcBef>
                <a:spcPts val="0"/>
              </a:spcBef>
              <a:buNone/>
            </a:pPr>
            <a:r>
              <a:rPr lang="fi-FI" altLang="fi-FI" sz="7200" dirty="0"/>
              <a:t>11.       </a:t>
            </a:r>
            <a:r>
              <a:rPr lang="fi-FI" altLang="fi-FI" sz="7200" dirty="0" smtClean="0"/>
              <a:t>Suomen </a:t>
            </a:r>
            <a:r>
              <a:rPr lang="fi-FI" altLang="fi-FI" sz="7200" dirty="0"/>
              <a:t>Ladun toiminnan pääsuunnat</a:t>
            </a:r>
          </a:p>
          <a:p>
            <a:pPr marL="0" indent="0">
              <a:lnSpc>
                <a:spcPct val="130000"/>
              </a:lnSpc>
              <a:spcBef>
                <a:spcPts val="0"/>
              </a:spcBef>
              <a:buNone/>
            </a:pPr>
            <a:r>
              <a:rPr lang="fi-FI" altLang="fi-FI" sz="7200" dirty="0"/>
              <a:t>12.       </a:t>
            </a:r>
            <a:r>
              <a:rPr lang="fi-FI" altLang="fi-FI" sz="7200" dirty="0" smtClean="0"/>
              <a:t>Suomen </a:t>
            </a:r>
            <a:r>
              <a:rPr lang="fi-FI" altLang="fi-FI" sz="7200" dirty="0"/>
              <a:t>Latu ry:n ajankohtaiskatsaus</a:t>
            </a:r>
          </a:p>
          <a:p>
            <a:pPr marL="0" indent="0">
              <a:lnSpc>
                <a:spcPct val="130000"/>
              </a:lnSpc>
              <a:spcBef>
                <a:spcPts val="0"/>
              </a:spcBef>
              <a:buNone/>
            </a:pPr>
            <a:r>
              <a:rPr lang="fi-FI" altLang="fi-FI" sz="7200" dirty="0"/>
              <a:t>13.       </a:t>
            </a:r>
            <a:r>
              <a:rPr lang="fi-FI" altLang="fi-FI" sz="7200" dirty="0" smtClean="0"/>
              <a:t>Muut </a:t>
            </a:r>
            <a:r>
              <a:rPr lang="fi-FI" altLang="fi-FI" sz="7200" dirty="0"/>
              <a:t>asiat</a:t>
            </a:r>
          </a:p>
          <a:p>
            <a:pPr marL="0" indent="0">
              <a:lnSpc>
                <a:spcPct val="130000"/>
              </a:lnSpc>
              <a:spcBef>
                <a:spcPts val="0"/>
              </a:spcBef>
              <a:buNone/>
            </a:pPr>
            <a:r>
              <a:rPr lang="fi-FI" altLang="fi-FI" sz="7200" dirty="0"/>
              <a:t>14.       </a:t>
            </a:r>
            <a:r>
              <a:rPr lang="fi-FI" altLang="fi-FI" sz="7200" dirty="0" smtClean="0"/>
              <a:t>Kokouksen </a:t>
            </a:r>
            <a:r>
              <a:rPr lang="fi-FI" altLang="fi-FI" sz="7200" dirty="0"/>
              <a:t>päättäminen </a:t>
            </a:r>
          </a:p>
          <a:p>
            <a:pPr marL="609600" indent="-609600">
              <a:lnSpc>
                <a:spcPct val="120000"/>
              </a:lnSpc>
              <a:spcBef>
                <a:spcPts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2071970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119116"/>
            <a:ext cx="10515600" cy="5061361"/>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dirty="0"/>
              <a:t>Kokouksen avaus</a:t>
            </a:r>
          </a:p>
          <a:p>
            <a:pPr marL="609600" indent="-609600">
              <a:lnSpc>
                <a:spcPct val="13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1.1.-31.12.2016</a:t>
            </a:r>
            <a:br>
              <a:rPr lang="fi-FI" altLang="fi-FI" sz="7200" dirty="0"/>
            </a:br>
            <a:r>
              <a:rPr lang="fi-FI" altLang="fi-FI" sz="7200" dirty="0"/>
              <a:t>toiminnasta</a:t>
            </a:r>
          </a:p>
          <a:p>
            <a:pPr marL="609600" indent="-609600">
              <a:lnSpc>
                <a:spcPct val="130000"/>
              </a:lnSpc>
              <a:spcBef>
                <a:spcPts val="0"/>
              </a:spcBef>
              <a:buFont typeface="Calibri" panose="020F0502020204030204" pitchFamily="34" charset="0"/>
              <a:buAutoNum type="arabicPeriod"/>
            </a:pPr>
            <a:r>
              <a:rPr lang="fi-FI" altLang="fi-FI" sz="7200" dirty="0"/>
              <a:t>Suomen Latu ry:n tilinpäätös kaudelta 1.1.- 31.12.2016 (tuloslaskelma, tase </a:t>
            </a:r>
            <a:br>
              <a:rPr lang="fi-FI" altLang="fi-FI" sz="7200" dirty="0"/>
            </a:br>
            <a:r>
              <a:rPr lang="fi-FI" altLang="fi-FI" sz="7200" dirty="0"/>
              <a:t>ja tilintarkastuskertomus)</a:t>
            </a:r>
          </a:p>
          <a:p>
            <a:pPr marL="609600" indent="-609600">
              <a:lnSpc>
                <a:spcPct val="13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b="1" dirty="0"/>
              <a:t>Tili- ja vastuuvapauden myöntäminen </a:t>
            </a:r>
            <a:r>
              <a:rPr lang="fi-FI" altLang="fi-FI" sz="7200" b="1" dirty="0" smtClean="0"/>
              <a:t>hallitukselle </a:t>
            </a:r>
            <a:r>
              <a:rPr lang="fi-FI" altLang="fi-FI" sz="7200" b="1"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30000"/>
              </a:lnSpc>
              <a:spcBef>
                <a:spcPts val="0"/>
              </a:spcBef>
              <a:buNone/>
            </a:pPr>
            <a:r>
              <a:rPr lang="fi-FI" altLang="fi-FI" sz="7200" dirty="0"/>
              <a:t>11.      </a:t>
            </a:r>
            <a:r>
              <a:rPr lang="fi-FI" altLang="fi-FI" sz="7200" dirty="0" smtClean="0"/>
              <a:t>Suomen </a:t>
            </a:r>
            <a:r>
              <a:rPr lang="fi-FI" altLang="fi-FI" sz="7200" dirty="0"/>
              <a:t>Ladun toiminnan pääsuunnat</a:t>
            </a:r>
          </a:p>
          <a:p>
            <a:pPr marL="0" indent="0">
              <a:lnSpc>
                <a:spcPct val="130000"/>
              </a:lnSpc>
              <a:spcBef>
                <a:spcPts val="0"/>
              </a:spcBef>
              <a:buNone/>
            </a:pPr>
            <a:r>
              <a:rPr lang="fi-FI" altLang="fi-FI" sz="7200" dirty="0"/>
              <a:t>12.      </a:t>
            </a:r>
            <a:r>
              <a:rPr lang="fi-FI" altLang="fi-FI" sz="7200" dirty="0" smtClean="0"/>
              <a:t>Suomen </a:t>
            </a:r>
            <a:r>
              <a:rPr lang="fi-FI" altLang="fi-FI" sz="7200" dirty="0"/>
              <a:t>Latu ry:n ajankohtaiskatsaus</a:t>
            </a:r>
          </a:p>
          <a:p>
            <a:pPr marL="0" indent="0">
              <a:lnSpc>
                <a:spcPct val="130000"/>
              </a:lnSpc>
              <a:spcBef>
                <a:spcPts val="0"/>
              </a:spcBef>
              <a:buNone/>
            </a:pPr>
            <a:r>
              <a:rPr lang="fi-FI" altLang="fi-FI" sz="7200" dirty="0"/>
              <a:t>13.      </a:t>
            </a:r>
            <a:r>
              <a:rPr lang="fi-FI" altLang="fi-FI" sz="7200" dirty="0" smtClean="0"/>
              <a:t>Muut </a:t>
            </a:r>
            <a:r>
              <a:rPr lang="fi-FI" altLang="fi-FI" sz="7200" dirty="0"/>
              <a:t>asiat</a:t>
            </a:r>
          </a:p>
          <a:p>
            <a:pPr marL="0" indent="0">
              <a:lnSpc>
                <a:spcPct val="130000"/>
              </a:lnSpc>
              <a:spcBef>
                <a:spcPts val="0"/>
              </a:spcBef>
              <a:buNone/>
            </a:pPr>
            <a:r>
              <a:rPr lang="fi-FI" altLang="fi-FI" sz="7200" dirty="0"/>
              <a:t>14.      </a:t>
            </a:r>
            <a:r>
              <a:rPr lang="fi-FI" altLang="fi-FI" sz="7200" dirty="0" smtClean="0"/>
              <a:t>Kokouksen </a:t>
            </a:r>
            <a:r>
              <a:rPr lang="fi-FI" altLang="fi-FI" sz="7200" dirty="0"/>
              <a:t>päättäminen </a:t>
            </a:r>
          </a:p>
          <a:p>
            <a:pPr marL="609600" indent="-609600">
              <a:lnSpc>
                <a:spcPct val="120000"/>
              </a:lnSpc>
              <a:spcBef>
                <a:spcPts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1220727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426438" y="1128294"/>
            <a:ext cx="4298534" cy="1255983"/>
          </a:xfrm>
        </p:spPr>
        <p:txBody>
          <a:bodyPr>
            <a:normAutofit fontScale="90000"/>
          </a:bodyPr>
          <a:lstStyle/>
          <a:p>
            <a:r>
              <a:rPr lang="fi-FI" dirty="0" smtClean="0"/>
              <a:t>Tilintarkastajien lausunto</a:t>
            </a:r>
            <a:endParaRPr lang="fi-FI" dirty="0"/>
          </a:p>
        </p:txBody>
      </p:sp>
      <p:pic>
        <p:nvPicPr>
          <p:cNvPr id="4" name="Sisällön paikkamerkki 3"/>
          <p:cNvPicPr>
            <a:picLocks noGrp="1" noChangeAspect="1"/>
          </p:cNvPicPr>
          <p:nvPr>
            <p:ph idx="1"/>
          </p:nvPr>
        </p:nvPicPr>
        <p:blipFill>
          <a:blip r:embed="rId2"/>
          <a:stretch>
            <a:fillRect/>
          </a:stretch>
        </p:blipFill>
        <p:spPr>
          <a:xfrm>
            <a:off x="291728" y="0"/>
            <a:ext cx="6134710" cy="3193519"/>
          </a:xfrm>
          <a:prstGeom prst="rect">
            <a:avLst/>
          </a:prstGeom>
        </p:spPr>
      </p:pic>
      <p:pic>
        <p:nvPicPr>
          <p:cNvPr id="5" name="Kuva 4"/>
          <p:cNvPicPr>
            <a:picLocks noChangeAspect="1"/>
          </p:cNvPicPr>
          <p:nvPr/>
        </p:nvPicPr>
        <p:blipFill>
          <a:blip r:embed="rId3"/>
          <a:stretch>
            <a:fillRect/>
          </a:stretch>
        </p:blipFill>
        <p:spPr>
          <a:xfrm>
            <a:off x="0" y="3429000"/>
            <a:ext cx="7105650" cy="2505075"/>
          </a:xfrm>
          <a:prstGeom prst="rect">
            <a:avLst/>
          </a:prstGeom>
        </p:spPr>
      </p:pic>
    </p:spTree>
    <p:extLst>
      <p:ext uri="{BB962C8B-B14F-4D97-AF65-F5344CB8AC3E}">
        <p14:creationId xmlns:p14="http://schemas.microsoft.com/office/powerpoint/2010/main" val="342844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2643" y="341195"/>
            <a:ext cx="10515600" cy="982638"/>
          </a:xfrm>
        </p:spPr>
        <p:txBody>
          <a:bodyPr/>
          <a:lstStyle/>
          <a:p>
            <a:r>
              <a:rPr lang="fi-FI" altLang="fi-FI" dirty="0">
                <a:solidFill>
                  <a:srgbClr val="0070C0"/>
                </a:solidFill>
                <a:cs typeface="Arial" panose="020B0604020202020204" pitchFamily="34" charset="0"/>
              </a:rPr>
              <a:t>Esityslista</a:t>
            </a:r>
            <a:endParaRPr lang="fi-FI" dirty="0"/>
          </a:p>
        </p:txBody>
      </p:sp>
      <p:sp>
        <p:nvSpPr>
          <p:cNvPr id="3" name="Sisällön paikkamerkki 2"/>
          <p:cNvSpPr>
            <a:spLocks noGrp="1"/>
          </p:cNvSpPr>
          <p:nvPr>
            <p:ph idx="1"/>
          </p:nvPr>
        </p:nvSpPr>
        <p:spPr>
          <a:xfrm>
            <a:off x="462643" y="1187355"/>
            <a:ext cx="10515600" cy="4993123"/>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dirty="0"/>
              <a:t>Kokouksen avaus</a:t>
            </a:r>
          </a:p>
          <a:p>
            <a:pPr marL="609600" indent="-609600">
              <a:lnSpc>
                <a:spcPct val="13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1.1.-31.12.2016</a:t>
            </a:r>
            <a:br>
              <a:rPr lang="fi-FI" altLang="fi-FI" sz="7200" dirty="0"/>
            </a:br>
            <a:r>
              <a:rPr lang="fi-FI" altLang="fi-FI" sz="7200" dirty="0"/>
              <a:t>toiminnasta</a:t>
            </a:r>
          </a:p>
          <a:p>
            <a:pPr marL="609600" indent="-609600">
              <a:lnSpc>
                <a:spcPct val="130000"/>
              </a:lnSpc>
              <a:spcBef>
                <a:spcPts val="0"/>
              </a:spcBef>
              <a:buFont typeface="Calibri" panose="020F0502020204030204" pitchFamily="34" charset="0"/>
              <a:buAutoNum type="arabicPeriod"/>
            </a:pPr>
            <a:r>
              <a:rPr lang="fi-FI" altLang="fi-FI" sz="7200" dirty="0"/>
              <a:t>Suomen Latu ry:n tilinpäätös kaudelta 1.1.- 31.12.2016 (tuloslaskelma, tase </a:t>
            </a:r>
            <a:br>
              <a:rPr lang="fi-FI" altLang="fi-FI" sz="7200" dirty="0"/>
            </a:br>
            <a:r>
              <a:rPr lang="fi-FI" altLang="fi-FI" sz="7200" dirty="0"/>
              <a:t>ja tilintarkastuskertomus)</a:t>
            </a:r>
          </a:p>
          <a:p>
            <a:pPr marL="609600" indent="-609600">
              <a:lnSpc>
                <a:spcPct val="13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b="1" dirty="0"/>
              <a:t>Jäsenyhdistysten jäsenmaksujen, henkilöjäsenmaksujen ja kannatusjäsenmaksujen määrääminen vuodelle 2018</a:t>
            </a:r>
          </a:p>
          <a:p>
            <a:pPr marL="0" indent="0">
              <a:lnSpc>
                <a:spcPct val="130000"/>
              </a:lnSpc>
              <a:spcBef>
                <a:spcPts val="0"/>
              </a:spcBef>
              <a:buNone/>
            </a:pPr>
            <a:r>
              <a:rPr lang="fi-FI" altLang="fi-FI" sz="7200" dirty="0"/>
              <a:t>11.       </a:t>
            </a:r>
            <a:r>
              <a:rPr lang="fi-FI" altLang="fi-FI" sz="7200" dirty="0" smtClean="0"/>
              <a:t>Suomen </a:t>
            </a:r>
            <a:r>
              <a:rPr lang="fi-FI" altLang="fi-FI" sz="7200" dirty="0"/>
              <a:t>Ladun toiminnan pääsuunnat</a:t>
            </a:r>
          </a:p>
          <a:p>
            <a:pPr marL="0" indent="0">
              <a:lnSpc>
                <a:spcPct val="130000"/>
              </a:lnSpc>
              <a:spcBef>
                <a:spcPts val="0"/>
              </a:spcBef>
              <a:buNone/>
            </a:pPr>
            <a:r>
              <a:rPr lang="fi-FI" altLang="fi-FI" sz="7200" dirty="0"/>
              <a:t>12.       </a:t>
            </a:r>
            <a:r>
              <a:rPr lang="fi-FI" altLang="fi-FI" sz="7200" dirty="0" smtClean="0"/>
              <a:t>Suomen </a:t>
            </a:r>
            <a:r>
              <a:rPr lang="fi-FI" altLang="fi-FI" sz="7200" dirty="0"/>
              <a:t>Latu ry:n ajankohtaiskatsaus</a:t>
            </a:r>
          </a:p>
          <a:p>
            <a:pPr marL="0" indent="0">
              <a:lnSpc>
                <a:spcPct val="130000"/>
              </a:lnSpc>
              <a:spcBef>
                <a:spcPts val="0"/>
              </a:spcBef>
              <a:buNone/>
            </a:pPr>
            <a:r>
              <a:rPr lang="fi-FI" altLang="fi-FI" sz="7200" dirty="0"/>
              <a:t>13.       </a:t>
            </a:r>
            <a:r>
              <a:rPr lang="fi-FI" altLang="fi-FI" sz="7200" dirty="0" smtClean="0"/>
              <a:t>Muut </a:t>
            </a:r>
            <a:r>
              <a:rPr lang="fi-FI" altLang="fi-FI" sz="7200" dirty="0"/>
              <a:t>asiat</a:t>
            </a:r>
          </a:p>
          <a:p>
            <a:pPr marL="0" indent="0">
              <a:lnSpc>
                <a:spcPct val="130000"/>
              </a:lnSpc>
              <a:spcBef>
                <a:spcPts val="0"/>
              </a:spcBef>
              <a:buNone/>
            </a:pPr>
            <a:r>
              <a:rPr lang="fi-FI" altLang="fi-FI" sz="7200" dirty="0"/>
              <a:t>14. </a:t>
            </a:r>
            <a:r>
              <a:rPr lang="fi-FI" altLang="fi-FI" sz="7200" dirty="0" smtClean="0"/>
              <a:t>      Kokouksen </a:t>
            </a:r>
            <a:r>
              <a:rPr lang="fi-FI" altLang="fi-FI" sz="7200" dirty="0"/>
              <a:t>päättäminen </a:t>
            </a:r>
          </a:p>
          <a:p>
            <a:endParaRPr lang="fi-FI" dirty="0"/>
          </a:p>
        </p:txBody>
      </p:sp>
    </p:spTree>
    <p:extLst>
      <p:ext uri="{BB962C8B-B14F-4D97-AF65-F5344CB8AC3E}">
        <p14:creationId xmlns:p14="http://schemas.microsoft.com/office/powerpoint/2010/main" val="295458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a:solidFill>
                  <a:srgbClr val="0065BD"/>
                </a:solidFill>
              </a:rPr>
              <a:t>Suomen Ladun jäsenmaksut vuodelle 2018</a:t>
            </a:r>
          </a:p>
        </p:txBody>
      </p:sp>
      <p:sp>
        <p:nvSpPr>
          <p:cNvPr id="3" name="Sisällön paikkamerkki 2"/>
          <p:cNvSpPr>
            <a:spLocks noGrp="1"/>
          </p:cNvSpPr>
          <p:nvPr>
            <p:ph idx="1"/>
          </p:nvPr>
        </p:nvSpPr>
        <p:spPr>
          <a:xfrm>
            <a:off x="462643" y="1700614"/>
            <a:ext cx="10515600" cy="4479864"/>
          </a:xfrm>
        </p:spPr>
        <p:txBody>
          <a:bodyPr>
            <a:normAutofit fontScale="70000" lnSpcReduction="20000"/>
          </a:bodyPr>
          <a:lstStyle/>
          <a:p>
            <a:pPr marL="0" indent="0">
              <a:buNone/>
            </a:pPr>
            <a:r>
              <a:rPr lang="fi-FI" dirty="0"/>
              <a:t>Jäsenmaksuja korotettiin vuodelle 2017. Sitä edellinen korotus on tehty vuodelle 2013. Hallituksen päätösesitys kevätkokoukselle: </a:t>
            </a:r>
            <a:endParaRPr lang="fi-FI" dirty="0" smtClean="0"/>
          </a:p>
          <a:p>
            <a:pPr marL="0" indent="0">
              <a:buNone/>
            </a:pPr>
            <a:r>
              <a:rPr lang="fi-FI" dirty="0" smtClean="0"/>
              <a:t>Vuoden </a:t>
            </a:r>
            <a:r>
              <a:rPr lang="fi-FI" dirty="0"/>
              <a:t>2018 Suomen Ladun järjestöosuudet eri jäsenmaksuluokissa pysyvät vuoden 2017 tasolla ja ovat seuraavat: </a:t>
            </a:r>
            <a:endParaRPr lang="fi-FI" dirty="0" smtClean="0"/>
          </a:p>
          <a:p>
            <a:r>
              <a:rPr lang="fi-FI" dirty="0" smtClean="0"/>
              <a:t>1</a:t>
            </a:r>
            <a:r>
              <a:rPr lang="fi-FI" dirty="0"/>
              <a:t>) Henkilöjäsen 15,50 euroa </a:t>
            </a:r>
            <a:endParaRPr lang="fi-FI" dirty="0" smtClean="0"/>
          </a:p>
          <a:p>
            <a:r>
              <a:rPr lang="fi-FI" dirty="0" smtClean="0"/>
              <a:t>2</a:t>
            </a:r>
            <a:r>
              <a:rPr lang="fi-FI" dirty="0"/>
              <a:t>) Perhejäsenyys 24 euroa (2 jäsenkorttia) </a:t>
            </a:r>
            <a:endParaRPr lang="fi-FI" dirty="0" smtClean="0"/>
          </a:p>
          <a:p>
            <a:r>
              <a:rPr lang="fi-FI" dirty="0" smtClean="0"/>
              <a:t>3</a:t>
            </a:r>
            <a:r>
              <a:rPr lang="fi-FI" dirty="0"/>
              <a:t>) Nuoriso- ja opiskelijajäsen alle 29 v. 9 euroa </a:t>
            </a:r>
            <a:endParaRPr lang="fi-FI" dirty="0" smtClean="0"/>
          </a:p>
          <a:p>
            <a:r>
              <a:rPr lang="fi-FI" dirty="0" smtClean="0"/>
              <a:t>4</a:t>
            </a:r>
            <a:r>
              <a:rPr lang="fi-FI" dirty="0"/>
              <a:t>) Rinnakkaisjäsen 9 euroa (ei </a:t>
            </a:r>
            <a:r>
              <a:rPr lang="fi-FI" dirty="0" err="1"/>
              <a:t>Latu&amp;Polku</a:t>
            </a:r>
            <a:r>
              <a:rPr lang="fi-FI" dirty="0"/>
              <a:t> -lehteä) </a:t>
            </a:r>
            <a:endParaRPr lang="fi-FI" dirty="0" smtClean="0"/>
          </a:p>
          <a:p>
            <a:r>
              <a:rPr lang="fi-FI" dirty="0" smtClean="0"/>
              <a:t>5</a:t>
            </a:r>
            <a:r>
              <a:rPr lang="fi-FI" dirty="0"/>
              <a:t>) Yhteisöhenkilöjäsen 15,50 euroa, jäsenyyden hinta kaikissa jäsenyhdistyksissä 27 euroa </a:t>
            </a:r>
            <a:endParaRPr lang="fi-FI" dirty="0" smtClean="0"/>
          </a:p>
          <a:p>
            <a:r>
              <a:rPr lang="fi-FI" dirty="0" smtClean="0"/>
              <a:t>6</a:t>
            </a:r>
            <a:r>
              <a:rPr lang="fi-FI" dirty="0"/>
              <a:t>) Jäsenyhdistyksen kannattajajäsen 15,50 euroa </a:t>
            </a:r>
            <a:endParaRPr lang="fi-FI" dirty="0" smtClean="0"/>
          </a:p>
          <a:p>
            <a:r>
              <a:rPr lang="fi-FI" dirty="0" smtClean="0"/>
              <a:t>7</a:t>
            </a:r>
            <a:r>
              <a:rPr lang="fi-FI" dirty="0"/>
              <a:t>) Suoraan liittyneet 47 euroa </a:t>
            </a:r>
            <a:endParaRPr lang="fi-FI" dirty="0" smtClean="0"/>
          </a:p>
          <a:p>
            <a:endParaRPr lang="fi-FI" dirty="0"/>
          </a:p>
          <a:p>
            <a:pPr marL="0" indent="0">
              <a:buNone/>
            </a:pPr>
            <a:r>
              <a:rPr lang="fi-FI" dirty="0" smtClean="0"/>
              <a:t>Yhdistyksiä </a:t>
            </a:r>
            <a:r>
              <a:rPr lang="fi-FI" dirty="0"/>
              <a:t>kehotetaan nostamaan omaa osuuttaan jäsenmaksuissa, jotta resurssit toiminnan jatkumiselle yhdistyksessä olisi turvattu myös tuleville vuosille.</a:t>
            </a:r>
          </a:p>
        </p:txBody>
      </p:sp>
    </p:spTree>
    <p:extLst>
      <p:ext uri="{BB962C8B-B14F-4D97-AF65-F5344CB8AC3E}">
        <p14:creationId xmlns:p14="http://schemas.microsoft.com/office/powerpoint/2010/main" val="230776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p:txBody>
          <a:bodyPr>
            <a:normAutofit/>
          </a:bodyPr>
          <a:lstStyle/>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
        <p:nvSpPr>
          <p:cNvPr id="3" name="Suorakulmio 2"/>
          <p:cNvSpPr/>
          <p:nvPr/>
        </p:nvSpPr>
        <p:spPr>
          <a:xfrm>
            <a:off x="905854" y="1418602"/>
            <a:ext cx="10447946" cy="5078313"/>
          </a:xfrm>
          <a:prstGeom prst="rect">
            <a:avLst/>
          </a:prstGeom>
        </p:spPr>
        <p:txBody>
          <a:bodyPr wrap="square">
            <a:spAutoFit/>
          </a:bodyPr>
          <a:lstStyle/>
          <a:p>
            <a:pPr marL="609600" indent="-609600">
              <a:spcBef>
                <a:spcPts val="0"/>
              </a:spcBef>
              <a:buFont typeface="Arial" panose="020B0604020202020204" pitchFamily="34" charset="0"/>
              <a:buAutoNum type="arabicPeriod"/>
            </a:pPr>
            <a:r>
              <a:rPr lang="fi-FI" altLang="fi-FI" dirty="0"/>
              <a:t>Kokouksen avaus</a:t>
            </a:r>
          </a:p>
          <a:p>
            <a:pPr marL="609600" indent="-609600">
              <a:spcBef>
                <a:spcPts val="0"/>
              </a:spcBef>
              <a:buFont typeface="Arial" panose="020B0604020202020204" pitchFamily="34" charset="0"/>
              <a:buAutoNum type="arabicPeriod"/>
            </a:pPr>
            <a:r>
              <a:rPr lang="fi-FI" altLang="fi-FI" dirty="0"/>
              <a:t>Kokouksen järjestäytyminen - valitaan puheenjohtaja, sihteeri, 2 pöytäkirjan tarkastajaa, 4 ääntenlaskijaa</a:t>
            </a:r>
          </a:p>
          <a:p>
            <a:pPr marL="609600" indent="-609600">
              <a:spcBef>
                <a:spcPts val="0"/>
              </a:spcBef>
              <a:buFont typeface="Calibri" panose="020F0502020204030204" pitchFamily="34" charset="0"/>
              <a:buAutoNum type="arabicPeriod"/>
            </a:pPr>
            <a:r>
              <a:rPr lang="fi-FI" altLang="fi-FI" dirty="0"/>
              <a:t>Virallisten kokousedustajien toteaminen</a:t>
            </a:r>
          </a:p>
          <a:p>
            <a:pPr marL="609600" indent="-609600">
              <a:spcBef>
                <a:spcPts val="0"/>
              </a:spcBef>
              <a:buFont typeface="Calibri" panose="020F0502020204030204" pitchFamily="34" charset="0"/>
              <a:buAutoNum type="arabicPeriod"/>
            </a:pPr>
            <a:r>
              <a:rPr lang="fi-FI" altLang="fi-FI" dirty="0"/>
              <a:t>Kokouksen laillisuuden toteaminen</a:t>
            </a:r>
          </a:p>
          <a:p>
            <a:pPr marL="609600" indent="-609600">
              <a:spcBef>
                <a:spcPts val="0"/>
              </a:spcBef>
              <a:buFont typeface="Calibri" panose="020F0502020204030204" pitchFamily="34" charset="0"/>
              <a:buAutoNum type="arabicPeriod"/>
            </a:pPr>
            <a:r>
              <a:rPr lang="fi-FI" altLang="fi-FI" dirty="0"/>
              <a:t>Esityslistan hyväksyminen</a:t>
            </a:r>
          </a:p>
          <a:p>
            <a:pPr marL="609600" indent="-609600">
              <a:spcBef>
                <a:spcPts val="0"/>
              </a:spcBef>
              <a:buFont typeface="Calibri" panose="020F0502020204030204" pitchFamily="34" charset="0"/>
              <a:buAutoNum type="arabicPeriod"/>
            </a:pPr>
            <a:r>
              <a:rPr lang="fi-FI" altLang="fi-FI" dirty="0"/>
              <a:t>Suomen Latu ry:n </a:t>
            </a:r>
            <a:r>
              <a:rPr lang="fi-FI" altLang="fi-FI" dirty="0" smtClean="0"/>
              <a:t>hallituksen </a:t>
            </a:r>
            <a:r>
              <a:rPr lang="fi-FI" altLang="fi-FI" dirty="0"/>
              <a:t>vuosikertomus kauden 1.1.-31.12.2016</a:t>
            </a:r>
            <a:br>
              <a:rPr lang="fi-FI" altLang="fi-FI" dirty="0"/>
            </a:br>
            <a:r>
              <a:rPr lang="fi-FI" altLang="fi-FI" dirty="0"/>
              <a:t>toiminnasta</a:t>
            </a:r>
          </a:p>
          <a:p>
            <a:pPr marL="609600" indent="-609600">
              <a:spcBef>
                <a:spcPts val="0"/>
              </a:spcBef>
              <a:buFont typeface="Calibri" panose="020F0502020204030204" pitchFamily="34" charset="0"/>
              <a:buAutoNum type="arabicPeriod"/>
            </a:pPr>
            <a:r>
              <a:rPr lang="fi-FI" altLang="fi-FI" dirty="0"/>
              <a:t>Suomen Latu ry:n tilinpäätös kaudelta 1.1.- 31.12.2016 (tuloslaskelma, tase </a:t>
            </a:r>
            <a:br>
              <a:rPr lang="fi-FI" altLang="fi-FI" dirty="0"/>
            </a:br>
            <a:r>
              <a:rPr lang="fi-FI" altLang="fi-FI" dirty="0"/>
              <a:t>ja tilintarkastuskertomus)</a:t>
            </a:r>
          </a:p>
          <a:p>
            <a:pPr marL="609600" indent="-609600">
              <a:spcBef>
                <a:spcPts val="0"/>
              </a:spcBef>
              <a:buFont typeface="Calibri" panose="020F0502020204030204" pitchFamily="34" charset="0"/>
              <a:buAutoNum type="arabicPeriod"/>
            </a:pPr>
            <a:r>
              <a:rPr lang="fi-FI" altLang="fi-FI" dirty="0"/>
              <a:t>Tilinpäätöksen vahvistaminen</a:t>
            </a:r>
          </a:p>
          <a:p>
            <a:pPr marL="609600" indent="-609600">
              <a:spcBef>
                <a:spcPts val="0"/>
              </a:spcBef>
              <a:buFont typeface="Calibri" panose="020F0502020204030204" pitchFamily="34" charset="0"/>
              <a:buAutoNum type="arabicPeriod"/>
            </a:pPr>
            <a:r>
              <a:rPr lang="fi-FI" altLang="fi-FI" dirty="0"/>
              <a:t>Tili- ja vastuuvapauden myöntäminen </a:t>
            </a:r>
            <a:r>
              <a:rPr lang="fi-FI" altLang="fi-FI" dirty="0" smtClean="0"/>
              <a:t>hallitukselle </a:t>
            </a:r>
            <a:r>
              <a:rPr lang="fi-FI" altLang="fi-FI" dirty="0"/>
              <a:t>ja muille tilivelvollisille</a:t>
            </a:r>
          </a:p>
          <a:p>
            <a:pPr marL="609600" indent="-609600">
              <a:spcBef>
                <a:spcPts val="0"/>
              </a:spcBef>
              <a:buFont typeface="Arial" panose="020B0604020202020204" pitchFamily="34" charset="0"/>
              <a:buAutoNum type="arabicPeriod"/>
            </a:pPr>
            <a:r>
              <a:rPr lang="fi-FI" altLang="fi-FI" dirty="0"/>
              <a:t>Jäsenyhdistysten jäsenmaksujen, henkilöjäsenmaksujen ja kannatusjäsenmaksujen määrääminen vuodelle 2018</a:t>
            </a:r>
          </a:p>
          <a:p>
            <a:r>
              <a:rPr lang="fi-FI" altLang="fi-FI" dirty="0"/>
              <a:t>11.      </a:t>
            </a:r>
            <a:r>
              <a:rPr lang="fi-FI" altLang="fi-FI" b="1" dirty="0" smtClean="0"/>
              <a:t>Suomen </a:t>
            </a:r>
            <a:r>
              <a:rPr lang="fi-FI" altLang="fi-FI" b="1" dirty="0"/>
              <a:t>Ladun toiminnan pääsuunnat</a:t>
            </a:r>
          </a:p>
          <a:p>
            <a:r>
              <a:rPr lang="fi-FI" altLang="fi-FI" dirty="0"/>
              <a:t>12.      </a:t>
            </a:r>
            <a:r>
              <a:rPr lang="fi-FI" altLang="fi-FI" dirty="0" smtClean="0"/>
              <a:t>Suomen </a:t>
            </a:r>
            <a:r>
              <a:rPr lang="fi-FI" altLang="fi-FI" dirty="0"/>
              <a:t>Latu ry:n ajankohtaiskatsaus</a:t>
            </a:r>
          </a:p>
          <a:p>
            <a:r>
              <a:rPr lang="fi-FI" altLang="fi-FI" dirty="0"/>
              <a:t>13.      </a:t>
            </a:r>
            <a:r>
              <a:rPr lang="fi-FI" altLang="fi-FI" dirty="0" smtClean="0"/>
              <a:t> Muut </a:t>
            </a:r>
            <a:r>
              <a:rPr lang="fi-FI" altLang="fi-FI" dirty="0"/>
              <a:t>asiat</a:t>
            </a:r>
          </a:p>
          <a:p>
            <a:r>
              <a:rPr lang="fi-FI" altLang="fi-FI" dirty="0"/>
              <a:t>14.       </a:t>
            </a:r>
            <a:r>
              <a:rPr lang="fi-FI" altLang="fi-FI" dirty="0" smtClean="0"/>
              <a:t>Kokouksen </a:t>
            </a:r>
            <a:r>
              <a:rPr lang="fi-FI" altLang="fi-FI" dirty="0"/>
              <a:t>päättäminen </a:t>
            </a:r>
          </a:p>
        </p:txBody>
      </p:sp>
    </p:spTree>
    <p:extLst>
      <p:ext uri="{BB962C8B-B14F-4D97-AF65-F5344CB8AC3E}">
        <p14:creationId xmlns:p14="http://schemas.microsoft.com/office/powerpoint/2010/main" val="237828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0065BD"/>
                </a:solidFill>
              </a:rPr>
              <a:t>Toiminnan pääsuunnat</a:t>
            </a:r>
            <a:endParaRPr lang="fi-FI" dirty="0">
              <a:solidFill>
                <a:srgbClr val="0065BD"/>
              </a:solidFill>
            </a:endParaRPr>
          </a:p>
        </p:txBody>
      </p:sp>
      <p:sp>
        <p:nvSpPr>
          <p:cNvPr id="3" name="Sisällön paikkamerkki 2"/>
          <p:cNvSpPr>
            <a:spLocks noGrp="1"/>
          </p:cNvSpPr>
          <p:nvPr>
            <p:ph idx="1"/>
          </p:nvPr>
        </p:nvSpPr>
        <p:spPr>
          <a:xfrm>
            <a:off x="462643" y="1803164"/>
            <a:ext cx="10515600" cy="4377314"/>
          </a:xfrm>
        </p:spPr>
        <p:txBody>
          <a:bodyPr>
            <a:normAutofit/>
          </a:bodyPr>
          <a:lstStyle/>
          <a:p>
            <a:pPr marL="0" indent="0">
              <a:buNone/>
            </a:pPr>
            <a:r>
              <a:rPr lang="fi-FI" sz="2000" dirty="0" smtClean="0"/>
              <a:t>Hallituksen </a:t>
            </a:r>
            <a:r>
              <a:rPr lang="fi-FI" sz="2000" dirty="0"/>
              <a:t>päätösesitys </a:t>
            </a:r>
            <a:r>
              <a:rPr lang="fi-FI" sz="2000" dirty="0" smtClean="0"/>
              <a:t>kevätkokoukselle; vuoden </a:t>
            </a:r>
            <a:r>
              <a:rPr lang="fi-FI" sz="2000" dirty="0"/>
              <a:t>2018 tärkeimmät tapahtumat ovat seuraavat</a:t>
            </a:r>
            <a:r>
              <a:rPr lang="fi-FI" sz="2000" dirty="0" smtClean="0"/>
              <a:t>:</a:t>
            </a:r>
          </a:p>
          <a:p>
            <a:pPr marL="0" indent="0">
              <a:buNone/>
            </a:pPr>
            <a:endParaRPr lang="fi-FI" sz="2000" dirty="0" smtClean="0"/>
          </a:p>
          <a:p>
            <a:pPr>
              <a:buFont typeface="Wingdings" panose="05000000000000000000" pitchFamily="2" charset="2"/>
              <a:buChar char="v"/>
            </a:pPr>
            <a:r>
              <a:rPr lang="fi-FI" sz="2000" dirty="0" smtClean="0"/>
              <a:t>Suomen </a:t>
            </a:r>
            <a:r>
              <a:rPr lang="fi-FI" sz="2000" dirty="0"/>
              <a:t>Ladun hiihto tutuksi -kiertue tammi-helmikuussa  Suomen Latu 80 v. 27.4.-1.5.2018 </a:t>
            </a:r>
            <a:r>
              <a:rPr lang="fi-FI" sz="2000" dirty="0" err="1"/>
              <a:t>Kiilopäällä</a:t>
            </a:r>
            <a:r>
              <a:rPr lang="fi-FI" sz="2000" dirty="0"/>
              <a:t> </a:t>
            </a:r>
            <a:endParaRPr lang="fi-FI" sz="2000" dirty="0" smtClean="0"/>
          </a:p>
          <a:p>
            <a:pPr>
              <a:buFont typeface="Wingdings" panose="05000000000000000000" pitchFamily="2" charset="2"/>
              <a:buChar char="v"/>
            </a:pPr>
            <a:r>
              <a:rPr lang="fi-FI" sz="2000" dirty="0" smtClean="0"/>
              <a:t>Liiku </a:t>
            </a:r>
            <a:r>
              <a:rPr lang="fi-FI" sz="2000" dirty="0"/>
              <a:t>terveemmäksi -päivä 10.5.2018 </a:t>
            </a:r>
            <a:endParaRPr lang="fi-FI" sz="2000" dirty="0" smtClean="0"/>
          </a:p>
          <a:p>
            <a:pPr>
              <a:buFont typeface="Wingdings" panose="05000000000000000000" pitchFamily="2" charset="2"/>
              <a:buChar char="v"/>
            </a:pPr>
            <a:r>
              <a:rPr lang="fi-FI" sz="2000" dirty="0" smtClean="0"/>
              <a:t>Suomen </a:t>
            </a:r>
            <a:r>
              <a:rPr lang="fi-FI" sz="2000" dirty="0"/>
              <a:t>Ladun retkeily tutuksi -kiertue </a:t>
            </a:r>
            <a:endParaRPr lang="fi-FI" sz="2000" dirty="0" smtClean="0"/>
          </a:p>
          <a:p>
            <a:pPr>
              <a:buFont typeface="Wingdings" panose="05000000000000000000" pitchFamily="2" charset="2"/>
              <a:buChar char="v"/>
            </a:pPr>
            <a:r>
              <a:rPr lang="fi-FI" sz="2000" dirty="0" smtClean="0"/>
              <a:t>Nuku </a:t>
            </a:r>
            <a:r>
              <a:rPr lang="fi-FI" sz="2000" dirty="0"/>
              <a:t>Yö Ulkona -tapahtuma Suomen luonnon päivänä 25.8. </a:t>
            </a:r>
            <a:endParaRPr lang="fi-FI" sz="2000" dirty="0" smtClean="0"/>
          </a:p>
          <a:p>
            <a:pPr marL="0" indent="0">
              <a:buNone/>
            </a:pPr>
            <a:r>
              <a:rPr lang="fi-FI" sz="2000" dirty="0" smtClean="0"/>
              <a:t>Lisäksi </a:t>
            </a:r>
            <a:r>
              <a:rPr lang="fi-FI" sz="2000" dirty="0"/>
              <a:t>ehdotetaan toteutettavaksi erityinen lumiukko-kampanja, jossa tehdään valtateiden (esim. nelostien) varrelle, puistoihin ynnä muihin vilkkaisiin paikkoihin Suomen Latu -muotilla tehtyjä lumiukkoja 80-vuotisjuhlan kunniaksi. </a:t>
            </a:r>
          </a:p>
        </p:txBody>
      </p:sp>
    </p:spTree>
    <p:extLst>
      <p:ext uri="{BB962C8B-B14F-4D97-AF65-F5344CB8AC3E}">
        <p14:creationId xmlns:p14="http://schemas.microsoft.com/office/powerpoint/2010/main" val="284100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214652"/>
            <a:ext cx="10515600" cy="4965826"/>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b="1" dirty="0"/>
              <a:t>Kokouksen avaus</a:t>
            </a:r>
          </a:p>
          <a:p>
            <a:pPr marL="609600" indent="-609600">
              <a:lnSpc>
                <a:spcPct val="130000"/>
              </a:lnSpc>
              <a:spcBef>
                <a:spcPts val="0"/>
              </a:spcBef>
              <a:buFont typeface="Arial" panose="020B0604020202020204" pitchFamily="34" charset="0"/>
              <a:buAutoNum type="arabicPeriod"/>
            </a:pPr>
            <a:r>
              <a:rPr lang="fi-FI" altLang="fi-FI" sz="7200" dirty="0" smtClean="0"/>
              <a:t>Kokouksen </a:t>
            </a:r>
            <a:r>
              <a:rPr lang="fi-FI" altLang="fi-FI" sz="7200" dirty="0"/>
              <a:t>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a:t>
            </a:r>
            <a:r>
              <a:rPr lang="fi-FI" altLang="fi-FI" sz="7200" dirty="0" smtClean="0"/>
              <a:t>31.12.2016</a:t>
            </a:r>
            <a:r>
              <a:rPr lang="fi-FI" altLang="fi-FI" sz="7200" dirty="0"/>
              <a:t/>
            </a:r>
            <a:br>
              <a:rPr lang="fi-FI" altLang="fi-FI" sz="7200" dirty="0"/>
            </a:br>
            <a:r>
              <a:rPr lang="fi-FI" altLang="fi-FI" sz="7200" dirty="0"/>
              <a:t>toiminnasta</a:t>
            </a:r>
          </a:p>
          <a:p>
            <a:pPr marL="609600" indent="-609600">
              <a:lnSpc>
                <a:spcPct val="130000"/>
              </a:lnSpc>
              <a:spcBef>
                <a:spcPts val="0"/>
              </a:spcBef>
              <a:buFont typeface="Calibri" panose="020F0502020204030204" pitchFamily="34" charset="0"/>
              <a:buAutoNum type="arabicPeriod"/>
            </a:pPr>
            <a:r>
              <a:rPr lang="fi-FI" altLang="fi-FI" sz="7200" dirty="0"/>
              <a:t>Suomen Latu ry:n tilinpäätös kaudelta 1.1.- </a:t>
            </a:r>
            <a:r>
              <a:rPr lang="fi-FI" altLang="fi-FI" sz="7200" dirty="0" smtClean="0"/>
              <a:t>31.12.2016 </a:t>
            </a:r>
            <a:r>
              <a:rPr lang="fi-FI" altLang="fi-FI" sz="7200" dirty="0"/>
              <a:t>(tuloslaskelma, tase </a:t>
            </a:r>
            <a:br>
              <a:rPr lang="fi-FI" altLang="fi-FI" sz="7200" dirty="0"/>
            </a:br>
            <a:r>
              <a:rPr lang="fi-FI" altLang="fi-FI" sz="7200" dirty="0"/>
              <a:t>ja tilintarkastuskertomus)</a:t>
            </a:r>
          </a:p>
          <a:p>
            <a:pPr marL="609600" indent="-609600">
              <a:lnSpc>
                <a:spcPct val="13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a:t>
            </a:r>
            <a:r>
              <a:rPr lang="fi-FI" altLang="fi-FI" sz="7200" dirty="0" smtClean="0"/>
              <a:t>2018</a:t>
            </a:r>
          </a:p>
          <a:p>
            <a:pPr marL="0" indent="0">
              <a:lnSpc>
                <a:spcPct val="130000"/>
              </a:lnSpc>
              <a:spcBef>
                <a:spcPts val="0"/>
              </a:spcBef>
              <a:buNone/>
            </a:pPr>
            <a:r>
              <a:rPr lang="fi-FI" altLang="fi-FI" sz="7200" dirty="0" smtClean="0"/>
              <a:t>11.      Suomen Ladun toiminnan pääsuunnat</a:t>
            </a:r>
            <a:endParaRPr lang="fi-FI" altLang="fi-FI" sz="7200" dirty="0"/>
          </a:p>
          <a:p>
            <a:pPr marL="0" indent="0">
              <a:lnSpc>
                <a:spcPct val="130000"/>
              </a:lnSpc>
              <a:spcBef>
                <a:spcPts val="0"/>
              </a:spcBef>
              <a:buNone/>
            </a:pPr>
            <a:r>
              <a:rPr lang="fi-FI" altLang="fi-FI" sz="7200" dirty="0" smtClean="0"/>
              <a:t>12.      Suomen </a:t>
            </a:r>
            <a:r>
              <a:rPr lang="fi-FI" altLang="fi-FI" sz="7200" dirty="0"/>
              <a:t>Latu ry:n ajankohtaiskatsaus</a:t>
            </a:r>
          </a:p>
          <a:p>
            <a:pPr marL="0" indent="0">
              <a:lnSpc>
                <a:spcPct val="130000"/>
              </a:lnSpc>
              <a:spcBef>
                <a:spcPts val="0"/>
              </a:spcBef>
              <a:buNone/>
            </a:pPr>
            <a:r>
              <a:rPr lang="fi-FI" altLang="fi-FI" sz="7200" dirty="0" smtClean="0"/>
              <a:t>13.      Muut </a:t>
            </a:r>
            <a:r>
              <a:rPr lang="fi-FI" altLang="fi-FI" sz="7200" dirty="0"/>
              <a:t>asiat</a:t>
            </a:r>
          </a:p>
          <a:p>
            <a:pPr marL="0" indent="0">
              <a:lnSpc>
                <a:spcPct val="130000"/>
              </a:lnSpc>
              <a:spcBef>
                <a:spcPts val="0"/>
              </a:spcBef>
              <a:buNone/>
            </a:pPr>
            <a:r>
              <a:rPr lang="fi-FI" altLang="fi-FI" sz="7200" dirty="0" smtClean="0"/>
              <a:t>14.      Kokouksen </a:t>
            </a:r>
            <a:r>
              <a:rPr lang="fi-FI" altLang="fi-FI" sz="7200" dirty="0"/>
              <a:t>päättäminen </a:t>
            </a:r>
          </a:p>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p:txBody>
          <a:bodyPr>
            <a:normAutofit/>
          </a:bodyPr>
          <a:lstStyle/>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
        <p:nvSpPr>
          <p:cNvPr id="3" name="Suorakulmio 2"/>
          <p:cNvSpPr/>
          <p:nvPr/>
        </p:nvSpPr>
        <p:spPr>
          <a:xfrm>
            <a:off x="905854" y="1418602"/>
            <a:ext cx="10612856" cy="4801314"/>
          </a:xfrm>
          <a:prstGeom prst="rect">
            <a:avLst/>
          </a:prstGeom>
        </p:spPr>
        <p:txBody>
          <a:bodyPr wrap="square">
            <a:spAutoFit/>
          </a:bodyPr>
          <a:lstStyle/>
          <a:p>
            <a:pPr marL="609600" indent="-609600">
              <a:spcBef>
                <a:spcPts val="0"/>
              </a:spcBef>
              <a:buFont typeface="Arial" panose="020B0604020202020204" pitchFamily="34" charset="0"/>
              <a:buAutoNum type="arabicPeriod"/>
            </a:pPr>
            <a:r>
              <a:rPr lang="fi-FI" altLang="fi-FI" dirty="0"/>
              <a:t>Kokouksen avaus</a:t>
            </a:r>
          </a:p>
          <a:p>
            <a:pPr marL="609600" indent="-609600">
              <a:spcBef>
                <a:spcPts val="0"/>
              </a:spcBef>
              <a:buFont typeface="Arial" panose="020B0604020202020204" pitchFamily="34" charset="0"/>
              <a:buAutoNum type="arabicPeriod"/>
            </a:pPr>
            <a:r>
              <a:rPr lang="fi-FI" altLang="fi-FI" dirty="0"/>
              <a:t>Kokouksen järjestäytyminen - valitaan puheenjohtaja, sihteeri, 2 pöytäkirjan tarkastajaa, 4 ääntenlaskijaa</a:t>
            </a:r>
          </a:p>
          <a:p>
            <a:pPr marL="609600" indent="-609600">
              <a:spcBef>
                <a:spcPts val="0"/>
              </a:spcBef>
              <a:buFont typeface="Calibri" panose="020F0502020204030204" pitchFamily="34" charset="0"/>
              <a:buAutoNum type="arabicPeriod"/>
            </a:pPr>
            <a:r>
              <a:rPr lang="fi-FI" altLang="fi-FI" dirty="0"/>
              <a:t>Virallisten kokousedustajien toteaminen</a:t>
            </a:r>
          </a:p>
          <a:p>
            <a:pPr marL="609600" indent="-609600">
              <a:spcBef>
                <a:spcPts val="0"/>
              </a:spcBef>
              <a:buFont typeface="Calibri" panose="020F0502020204030204" pitchFamily="34" charset="0"/>
              <a:buAutoNum type="arabicPeriod"/>
            </a:pPr>
            <a:r>
              <a:rPr lang="fi-FI" altLang="fi-FI" dirty="0"/>
              <a:t>Kokouksen laillisuuden toteaminen</a:t>
            </a:r>
          </a:p>
          <a:p>
            <a:pPr marL="609600" indent="-609600">
              <a:spcBef>
                <a:spcPts val="0"/>
              </a:spcBef>
              <a:buFont typeface="Calibri" panose="020F0502020204030204" pitchFamily="34" charset="0"/>
              <a:buAutoNum type="arabicPeriod"/>
            </a:pPr>
            <a:r>
              <a:rPr lang="fi-FI" altLang="fi-FI" dirty="0"/>
              <a:t>Esityslistan hyväksyminen</a:t>
            </a:r>
          </a:p>
          <a:p>
            <a:pPr marL="609600" indent="-609600">
              <a:spcBef>
                <a:spcPts val="0"/>
              </a:spcBef>
              <a:buFont typeface="Calibri" panose="020F0502020204030204" pitchFamily="34" charset="0"/>
              <a:buAutoNum type="arabicPeriod"/>
            </a:pPr>
            <a:r>
              <a:rPr lang="fi-FI" altLang="fi-FI" dirty="0"/>
              <a:t>Suomen Latu ry:n </a:t>
            </a:r>
            <a:r>
              <a:rPr lang="fi-FI" altLang="fi-FI" dirty="0" smtClean="0"/>
              <a:t>hallituksen </a:t>
            </a:r>
            <a:r>
              <a:rPr lang="fi-FI" altLang="fi-FI" dirty="0"/>
              <a:t>vuosikertomus kauden 1.1.-31.12.2016</a:t>
            </a:r>
            <a:br>
              <a:rPr lang="fi-FI" altLang="fi-FI" dirty="0"/>
            </a:br>
            <a:r>
              <a:rPr lang="fi-FI" altLang="fi-FI" dirty="0"/>
              <a:t>toiminnasta</a:t>
            </a:r>
          </a:p>
          <a:p>
            <a:pPr marL="609600" indent="-609600">
              <a:spcBef>
                <a:spcPts val="0"/>
              </a:spcBef>
              <a:buFont typeface="Calibri" panose="020F0502020204030204" pitchFamily="34" charset="0"/>
              <a:buAutoNum type="arabicPeriod"/>
            </a:pPr>
            <a:r>
              <a:rPr lang="fi-FI" altLang="fi-FI" dirty="0"/>
              <a:t>Suomen Latu ry:n tilinpäätös kaudelta 1.1.- 31.12.2016 (tuloslaskelma, tase </a:t>
            </a:r>
            <a:br>
              <a:rPr lang="fi-FI" altLang="fi-FI" dirty="0"/>
            </a:br>
            <a:r>
              <a:rPr lang="fi-FI" altLang="fi-FI" dirty="0"/>
              <a:t>ja tilintarkastuskertomus)</a:t>
            </a:r>
          </a:p>
          <a:p>
            <a:pPr marL="609600" indent="-609600">
              <a:spcBef>
                <a:spcPts val="0"/>
              </a:spcBef>
              <a:buFont typeface="Calibri" panose="020F0502020204030204" pitchFamily="34" charset="0"/>
              <a:buAutoNum type="arabicPeriod"/>
            </a:pPr>
            <a:r>
              <a:rPr lang="fi-FI" altLang="fi-FI" dirty="0"/>
              <a:t>Tilinpäätöksen vahvistaminen</a:t>
            </a:r>
          </a:p>
          <a:p>
            <a:pPr marL="609600" indent="-609600">
              <a:spcBef>
                <a:spcPts val="0"/>
              </a:spcBef>
              <a:buFont typeface="Calibri" panose="020F0502020204030204" pitchFamily="34" charset="0"/>
              <a:buAutoNum type="arabicPeriod"/>
            </a:pPr>
            <a:r>
              <a:rPr lang="fi-FI" altLang="fi-FI" dirty="0"/>
              <a:t>Tili- ja vastuuvapauden myöntäminen </a:t>
            </a:r>
            <a:r>
              <a:rPr lang="fi-FI" altLang="fi-FI" dirty="0" smtClean="0"/>
              <a:t>hallitukselle </a:t>
            </a:r>
            <a:r>
              <a:rPr lang="fi-FI" altLang="fi-FI" dirty="0"/>
              <a:t>ja muille tilivelvollisille</a:t>
            </a:r>
          </a:p>
          <a:p>
            <a:pPr marL="609600" indent="-609600">
              <a:spcBef>
                <a:spcPts val="0"/>
              </a:spcBef>
              <a:buFont typeface="Arial" panose="020B0604020202020204" pitchFamily="34" charset="0"/>
              <a:buAutoNum type="arabicPeriod"/>
            </a:pPr>
            <a:r>
              <a:rPr lang="fi-FI" altLang="fi-FI" dirty="0"/>
              <a:t>Jäsenyhdistysten jäsenmaksujen, henkilöjäsenmaksujen ja kannatusjäsenmaksujen määrääminen vuodelle 2018</a:t>
            </a:r>
          </a:p>
          <a:p>
            <a:r>
              <a:rPr lang="fi-FI" altLang="fi-FI" dirty="0"/>
              <a:t>11.      </a:t>
            </a:r>
            <a:r>
              <a:rPr lang="fi-FI" altLang="fi-FI" dirty="0" smtClean="0"/>
              <a:t>Suomen </a:t>
            </a:r>
            <a:r>
              <a:rPr lang="fi-FI" altLang="fi-FI" dirty="0"/>
              <a:t>Ladun toiminnan pääsuunnat</a:t>
            </a:r>
          </a:p>
          <a:p>
            <a:r>
              <a:rPr lang="fi-FI" altLang="fi-FI" dirty="0"/>
              <a:t>12.      </a:t>
            </a:r>
            <a:r>
              <a:rPr lang="fi-FI" altLang="fi-FI" b="1" dirty="0" smtClean="0"/>
              <a:t>Suomen </a:t>
            </a:r>
            <a:r>
              <a:rPr lang="fi-FI" altLang="fi-FI" b="1" dirty="0"/>
              <a:t>Latu ry:n ajankohtaiskatsaus</a:t>
            </a:r>
          </a:p>
          <a:p>
            <a:r>
              <a:rPr lang="fi-FI" altLang="fi-FI" dirty="0"/>
              <a:t>13.      </a:t>
            </a:r>
            <a:r>
              <a:rPr lang="fi-FI" altLang="fi-FI" dirty="0" smtClean="0"/>
              <a:t> Muut </a:t>
            </a:r>
            <a:r>
              <a:rPr lang="fi-FI" altLang="fi-FI" dirty="0"/>
              <a:t>asiat</a:t>
            </a:r>
          </a:p>
          <a:p>
            <a:r>
              <a:rPr lang="fi-FI" altLang="fi-FI" dirty="0"/>
              <a:t>14.       </a:t>
            </a:r>
            <a:r>
              <a:rPr lang="fi-FI" altLang="fi-FI" dirty="0" smtClean="0"/>
              <a:t>Kokouksen </a:t>
            </a:r>
            <a:r>
              <a:rPr lang="fi-FI" altLang="fi-FI" dirty="0"/>
              <a:t>päättäminen </a:t>
            </a:r>
          </a:p>
        </p:txBody>
      </p:sp>
    </p:spTree>
    <p:extLst>
      <p:ext uri="{BB962C8B-B14F-4D97-AF65-F5344CB8AC3E}">
        <p14:creationId xmlns:p14="http://schemas.microsoft.com/office/powerpoint/2010/main" val="712382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p:cNvSpPr>
          <p:nvPr>
            <p:ph type="title"/>
          </p:nvPr>
        </p:nvSpPr>
        <p:spPr/>
        <p:txBody>
          <a:bodyPr>
            <a:noAutofit/>
          </a:bodyPr>
          <a:lstStyle/>
          <a:p>
            <a:pPr eaLnBrk="1" hangingPunct="1"/>
            <a:r>
              <a:rPr lang="fi-FI" altLang="fi-FI" sz="3600" b="1" dirty="0"/>
              <a:t/>
            </a:r>
            <a:br>
              <a:rPr lang="fi-FI" altLang="fi-FI" sz="3600" b="1" dirty="0"/>
            </a:br>
            <a:r>
              <a:rPr lang="fi-FI" altLang="fi-FI" sz="3600" dirty="0">
                <a:solidFill>
                  <a:srgbClr val="0070C0"/>
                </a:solidFill>
              </a:rPr>
              <a:t>Suomen Ladun ajankohtaiset asiat</a:t>
            </a:r>
            <a:r>
              <a:rPr lang="fi-FI" altLang="fi-FI" sz="3600" b="1" dirty="0">
                <a:solidFill>
                  <a:srgbClr val="0099FF"/>
                </a:solidFill>
              </a:rPr>
              <a:t/>
            </a:r>
            <a:br>
              <a:rPr lang="fi-FI" altLang="fi-FI" sz="3600" b="1" dirty="0">
                <a:solidFill>
                  <a:srgbClr val="0099FF"/>
                </a:solidFill>
              </a:rPr>
            </a:br>
            <a:endParaRPr lang="fi-FI" altLang="fi-FI" sz="3600" b="1" dirty="0">
              <a:solidFill>
                <a:srgbClr val="0099FF"/>
              </a:solidFill>
            </a:endParaRPr>
          </a:p>
        </p:txBody>
      </p:sp>
      <p:sp>
        <p:nvSpPr>
          <p:cNvPr id="69634" name="Sisällön paikkamerkki 5"/>
          <p:cNvSpPr>
            <a:spLocks noGrp="1"/>
          </p:cNvSpPr>
          <p:nvPr>
            <p:ph idx="1"/>
          </p:nvPr>
        </p:nvSpPr>
        <p:spPr/>
        <p:txBody>
          <a:bodyPr>
            <a:normAutofit/>
          </a:bodyPr>
          <a:lstStyle/>
          <a:p>
            <a:r>
              <a:rPr lang="fi-FI" sz="2400" dirty="0"/>
              <a:t>Suomen Luonnon päivät</a:t>
            </a:r>
          </a:p>
          <a:p>
            <a:r>
              <a:rPr lang="fi-FI" sz="2400" dirty="0"/>
              <a:t>Toimisto kiinni heinäkuussa</a:t>
            </a:r>
          </a:p>
          <a:p>
            <a:r>
              <a:rPr lang="fi-FI" sz="2400" dirty="0"/>
              <a:t>Uusi yhdistyspalvelusivusto</a:t>
            </a:r>
            <a:br>
              <a:rPr lang="fi-FI" sz="2400" dirty="0"/>
            </a:br>
            <a:endParaRPr lang="fi-FI" sz="2400" dirty="0"/>
          </a:p>
          <a:p>
            <a:r>
              <a:rPr lang="fi-FI" sz="2400" dirty="0"/>
              <a:t>Kesäuintihaaste (?)</a:t>
            </a:r>
          </a:p>
          <a:p>
            <a:r>
              <a:rPr lang="fi-FI" sz="2400" dirty="0"/>
              <a:t>Syyskokous Jyväskylässä perheliikuntateemalla</a:t>
            </a:r>
          </a:p>
          <a:p>
            <a:r>
              <a:rPr lang="fi-FI" sz="2400" dirty="0"/>
              <a:t>80v. juhlavuosi 2018</a:t>
            </a:r>
          </a:p>
          <a:p>
            <a:endParaRPr lang="fi-FI" altLang="fi-FI"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173706"/>
            <a:ext cx="11465500" cy="5006771"/>
          </a:xfrm>
        </p:spPr>
        <p:txBody>
          <a:bodyPr>
            <a:normAutofit fontScale="25000" lnSpcReduction="20000"/>
          </a:bodyPr>
          <a:lstStyle/>
          <a:p>
            <a:pPr marL="609600" indent="-609600">
              <a:lnSpc>
                <a:spcPct val="120000"/>
              </a:lnSpc>
              <a:spcBef>
                <a:spcPts val="0"/>
              </a:spcBef>
              <a:buFont typeface="Arial" panose="020B0604020202020204" pitchFamily="34" charset="0"/>
              <a:buAutoNum type="arabicPeriod"/>
            </a:pPr>
            <a:r>
              <a:rPr lang="fi-FI" altLang="fi-FI" sz="7200" dirty="0"/>
              <a:t>Kokouksen avaus</a:t>
            </a:r>
          </a:p>
          <a:p>
            <a:pPr marL="609600" indent="-609600">
              <a:lnSpc>
                <a:spcPct val="12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2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2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20000"/>
              </a:lnSpc>
              <a:spcBef>
                <a:spcPts val="0"/>
              </a:spcBef>
              <a:buFont typeface="Calibri" panose="020F0502020204030204" pitchFamily="34" charset="0"/>
              <a:buAutoNum type="arabicPeriod"/>
            </a:pPr>
            <a:r>
              <a:rPr lang="fi-FI" altLang="fi-FI" sz="7200" dirty="0"/>
              <a:t>Esityslistan hyväksyminen</a:t>
            </a:r>
          </a:p>
          <a:p>
            <a:pPr marL="609600" indent="-609600">
              <a:lnSpc>
                <a:spcPct val="12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a:t>
            </a:r>
            <a:r>
              <a:rPr lang="fi-FI" altLang="fi-FI" sz="7200" dirty="0" smtClean="0"/>
              <a:t>31.12.2016 toiminnasta</a:t>
            </a:r>
            <a:endParaRPr lang="fi-FI" altLang="fi-FI" sz="7200" dirty="0"/>
          </a:p>
          <a:p>
            <a:pPr marL="609600" indent="-609600">
              <a:lnSpc>
                <a:spcPct val="120000"/>
              </a:lnSpc>
              <a:spcBef>
                <a:spcPts val="0"/>
              </a:spcBef>
              <a:buFont typeface="Calibri" panose="020F0502020204030204" pitchFamily="34" charset="0"/>
              <a:buAutoNum type="arabicPeriod"/>
            </a:pPr>
            <a:r>
              <a:rPr lang="fi-FI" altLang="fi-FI" sz="7200" dirty="0"/>
              <a:t>Suomen Latu ry:n tilinpäätös kaudelta 1.1.- 31.12.2016 (tuloslaskelma, tase </a:t>
            </a:r>
            <a:r>
              <a:rPr lang="fi-FI" altLang="fi-FI" sz="7200" dirty="0" smtClean="0"/>
              <a:t>ja </a:t>
            </a:r>
            <a:r>
              <a:rPr lang="fi-FI" altLang="fi-FI" sz="7200" dirty="0"/>
              <a:t>tilintarkastuskertomus</a:t>
            </a:r>
            <a:r>
              <a:rPr lang="fi-FI" altLang="fi-FI" sz="7200" dirty="0" smtClean="0"/>
              <a:t>)</a:t>
            </a:r>
            <a:endParaRPr lang="fi-FI" altLang="fi-FI" sz="7200" dirty="0"/>
          </a:p>
          <a:p>
            <a:pPr marL="609600" indent="-609600">
              <a:lnSpc>
                <a:spcPct val="120000"/>
              </a:lnSpc>
              <a:spcBef>
                <a:spcPts val="0"/>
              </a:spcBef>
              <a:buFont typeface="Calibri" panose="020F0502020204030204" pitchFamily="34" charset="0"/>
              <a:buAutoNum type="arabicPeriod"/>
            </a:pPr>
            <a:r>
              <a:rPr lang="fi-FI" altLang="fi-FI" sz="7200" dirty="0" smtClean="0"/>
              <a:t>Tilinpäätöksen vahvistaminen</a:t>
            </a:r>
            <a:endParaRPr lang="fi-FI" altLang="fi-FI" sz="7200" dirty="0"/>
          </a:p>
          <a:p>
            <a:pPr marL="609600" indent="-609600">
              <a:lnSpc>
                <a:spcPct val="12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2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20000"/>
              </a:lnSpc>
              <a:buNone/>
            </a:pPr>
            <a:r>
              <a:rPr lang="fi-FI" altLang="fi-FI" sz="7200" dirty="0"/>
              <a:t>11.      Suomen Ladun toiminnan pääsuunnat</a:t>
            </a:r>
          </a:p>
          <a:p>
            <a:pPr marL="0" indent="0">
              <a:lnSpc>
                <a:spcPct val="120000"/>
              </a:lnSpc>
              <a:buNone/>
            </a:pPr>
            <a:r>
              <a:rPr lang="fi-FI" altLang="fi-FI" sz="7200" dirty="0"/>
              <a:t>12.      Suomen Latu ry:n ajankohtaiskatsaus</a:t>
            </a:r>
          </a:p>
          <a:p>
            <a:pPr marL="0" indent="0">
              <a:lnSpc>
                <a:spcPct val="120000"/>
              </a:lnSpc>
              <a:buNone/>
            </a:pPr>
            <a:r>
              <a:rPr lang="fi-FI" altLang="fi-FI" sz="7200" dirty="0"/>
              <a:t>13.      </a:t>
            </a:r>
            <a:r>
              <a:rPr lang="fi-FI" altLang="fi-FI" sz="7200" b="1" dirty="0" smtClean="0"/>
              <a:t>Muut </a:t>
            </a:r>
            <a:r>
              <a:rPr lang="fi-FI" altLang="fi-FI" sz="7200" b="1" dirty="0"/>
              <a:t>asiat</a:t>
            </a:r>
          </a:p>
          <a:p>
            <a:pPr marL="0" indent="0">
              <a:lnSpc>
                <a:spcPct val="120000"/>
              </a:lnSpc>
              <a:buNone/>
            </a:pPr>
            <a:r>
              <a:rPr lang="fi-FI" altLang="fi-FI" sz="7200" dirty="0"/>
              <a:t>14.      </a:t>
            </a:r>
            <a:r>
              <a:rPr lang="fi-FI" altLang="fi-FI" sz="7200" dirty="0" smtClean="0"/>
              <a:t>Kokouksen </a:t>
            </a:r>
            <a:r>
              <a:rPr lang="fi-FI" altLang="fi-FI" sz="7200" dirty="0"/>
              <a:t>päättäminen </a:t>
            </a:r>
          </a:p>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1526327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Otsikko 1"/>
          <p:cNvSpPr>
            <a:spLocks noGrp="1"/>
          </p:cNvSpPr>
          <p:nvPr>
            <p:ph type="title"/>
          </p:nvPr>
        </p:nvSpPr>
        <p:spPr/>
        <p:txBody>
          <a:bodyPr/>
          <a:lstStyle/>
          <a:p>
            <a:r>
              <a:rPr lang="fi-FI" altLang="fi-FI" dirty="0" smtClean="0">
                <a:solidFill>
                  <a:srgbClr val="0065BD"/>
                </a:solidFill>
              </a:rPr>
              <a:t>Muut asiat</a:t>
            </a:r>
          </a:p>
        </p:txBody>
      </p:sp>
      <p:sp>
        <p:nvSpPr>
          <p:cNvPr id="2" name="Sisällön paikkamerkki 1"/>
          <p:cNvSpPr>
            <a:spLocks noGrp="1"/>
          </p:cNvSpPr>
          <p:nvPr>
            <p:ph idx="1"/>
          </p:nvPr>
        </p:nvSpPr>
        <p:spPr/>
        <p:txBody>
          <a:bodyPr/>
          <a:lstStyle/>
          <a:p>
            <a:r>
              <a:rPr lang="fi-FI" dirty="0" smtClean="0"/>
              <a:t>Saimaan ympäripyöräily</a:t>
            </a:r>
            <a:endParaRPr lang="fi-FI"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697141"/>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023582"/>
            <a:ext cx="10515600" cy="5156895"/>
          </a:xfrm>
        </p:spPr>
        <p:txBody>
          <a:bodyPr>
            <a:normAutofit fontScale="25000" lnSpcReduction="20000"/>
          </a:bodyPr>
          <a:lstStyle/>
          <a:p>
            <a:pPr marL="609600" indent="-609600">
              <a:lnSpc>
                <a:spcPct val="120000"/>
              </a:lnSpc>
              <a:spcBef>
                <a:spcPts val="0"/>
              </a:spcBef>
              <a:buFont typeface="Arial" panose="020B0604020202020204" pitchFamily="34" charset="0"/>
              <a:buAutoNum type="arabicPeriod"/>
            </a:pPr>
            <a:r>
              <a:rPr lang="fi-FI" altLang="fi-FI" sz="7200" dirty="0"/>
              <a:t>Kokouksen avaus</a:t>
            </a:r>
          </a:p>
          <a:p>
            <a:pPr marL="609600" indent="-609600">
              <a:lnSpc>
                <a:spcPct val="12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2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2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20000"/>
              </a:lnSpc>
              <a:spcBef>
                <a:spcPts val="0"/>
              </a:spcBef>
              <a:buFont typeface="Calibri" panose="020F0502020204030204" pitchFamily="34" charset="0"/>
              <a:buAutoNum type="arabicPeriod"/>
            </a:pPr>
            <a:r>
              <a:rPr lang="fi-FI" altLang="fi-FI" sz="7200" dirty="0"/>
              <a:t>Esityslistan hyväksyminen</a:t>
            </a:r>
          </a:p>
          <a:p>
            <a:pPr marL="609600" indent="-609600">
              <a:lnSpc>
                <a:spcPct val="12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a:t>
            </a:r>
            <a:r>
              <a:rPr lang="fi-FI" altLang="fi-FI" sz="7200" dirty="0" smtClean="0"/>
              <a:t>31.12.2016´toiminnasta</a:t>
            </a:r>
            <a:endParaRPr lang="fi-FI" altLang="fi-FI" sz="7200" dirty="0"/>
          </a:p>
          <a:p>
            <a:pPr marL="609600" indent="-609600">
              <a:lnSpc>
                <a:spcPct val="120000"/>
              </a:lnSpc>
              <a:spcBef>
                <a:spcPts val="0"/>
              </a:spcBef>
              <a:buFont typeface="Calibri" panose="020F0502020204030204" pitchFamily="34" charset="0"/>
              <a:buAutoNum type="arabicPeriod"/>
            </a:pPr>
            <a:r>
              <a:rPr lang="fi-FI" altLang="fi-FI" sz="7200" dirty="0"/>
              <a:t>Suomen Latu ry:n tilinpäätös kaudelta 1.1.- 31.12.2016 (tuloslaskelma, tase </a:t>
            </a:r>
            <a:br>
              <a:rPr lang="fi-FI" altLang="fi-FI" sz="7200" dirty="0"/>
            </a:br>
            <a:r>
              <a:rPr lang="fi-FI" altLang="fi-FI" sz="7200" dirty="0"/>
              <a:t>ja tilintarkastuskertomus)</a:t>
            </a:r>
          </a:p>
          <a:p>
            <a:pPr marL="609600" indent="-609600">
              <a:lnSpc>
                <a:spcPct val="12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2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2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20000"/>
              </a:lnSpc>
              <a:buNone/>
            </a:pPr>
            <a:r>
              <a:rPr lang="fi-FI" altLang="fi-FI" sz="7200" dirty="0"/>
              <a:t>11.     </a:t>
            </a:r>
            <a:r>
              <a:rPr lang="fi-FI" altLang="fi-FI" sz="7200" dirty="0" smtClean="0"/>
              <a:t>Suomen </a:t>
            </a:r>
            <a:r>
              <a:rPr lang="fi-FI" altLang="fi-FI" sz="7200" dirty="0"/>
              <a:t>Ladun toiminnan pääsuunnat</a:t>
            </a:r>
          </a:p>
          <a:p>
            <a:pPr marL="0" indent="0">
              <a:lnSpc>
                <a:spcPct val="120000"/>
              </a:lnSpc>
              <a:buNone/>
            </a:pPr>
            <a:r>
              <a:rPr lang="fi-FI" altLang="fi-FI" sz="7200" dirty="0"/>
              <a:t>12.     </a:t>
            </a:r>
            <a:r>
              <a:rPr lang="fi-FI" altLang="fi-FI" sz="7200" dirty="0" smtClean="0"/>
              <a:t>Suomen </a:t>
            </a:r>
            <a:r>
              <a:rPr lang="fi-FI" altLang="fi-FI" sz="7200" dirty="0"/>
              <a:t>Latu ry:n ajankohtaiskatsaus</a:t>
            </a:r>
          </a:p>
          <a:p>
            <a:pPr marL="0" indent="0">
              <a:lnSpc>
                <a:spcPct val="120000"/>
              </a:lnSpc>
              <a:buNone/>
            </a:pPr>
            <a:r>
              <a:rPr lang="fi-FI" altLang="fi-FI" sz="7200" dirty="0"/>
              <a:t>13.     </a:t>
            </a:r>
            <a:r>
              <a:rPr lang="fi-FI" altLang="fi-FI" sz="7200" dirty="0" smtClean="0"/>
              <a:t>Muut </a:t>
            </a:r>
            <a:r>
              <a:rPr lang="fi-FI" altLang="fi-FI" sz="7200" dirty="0"/>
              <a:t>asiat</a:t>
            </a:r>
          </a:p>
          <a:p>
            <a:pPr marL="0" indent="0">
              <a:lnSpc>
                <a:spcPct val="120000"/>
              </a:lnSpc>
              <a:buNone/>
            </a:pPr>
            <a:r>
              <a:rPr lang="fi-FI" altLang="fi-FI" sz="7200" dirty="0"/>
              <a:t>14</a:t>
            </a:r>
            <a:r>
              <a:rPr lang="fi-FI" altLang="fi-FI" sz="7200" b="1" dirty="0"/>
              <a:t>.     </a:t>
            </a:r>
            <a:r>
              <a:rPr lang="fi-FI" altLang="fi-FI" sz="7200" b="1" dirty="0" smtClean="0"/>
              <a:t>Kokouksen </a:t>
            </a:r>
            <a:r>
              <a:rPr lang="fi-FI" altLang="fi-FI" sz="7200" b="1" dirty="0"/>
              <a:t>päättäminen </a:t>
            </a:r>
          </a:p>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436903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stretch>
            <a:fillRect/>
          </a:stretch>
        </p:blipFill>
        <p:spPr>
          <a:xfrm>
            <a:off x="0" y="0"/>
            <a:ext cx="14050818" cy="6858000"/>
          </a:xfrm>
          <a:prstGeom prst="rect">
            <a:avLst/>
          </a:prstGeom>
        </p:spPr>
      </p:pic>
    </p:spTree>
    <p:extLst>
      <p:ext uri="{BB962C8B-B14F-4D97-AF65-F5344CB8AC3E}">
        <p14:creationId xmlns:p14="http://schemas.microsoft.com/office/powerpoint/2010/main" val="950675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93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105470"/>
            <a:ext cx="10515600" cy="5075008"/>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dirty="0"/>
              <a:t>Kokouksen avaus</a:t>
            </a:r>
          </a:p>
          <a:p>
            <a:pPr marL="609600" indent="-609600">
              <a:lnSpc>
                <a:spcPct val="130000"/>
              </a:lnSpc>
              <a:spcBef>
                <a:spcPts val="0"/>
              </a:spcBef>
              <a:buFont typeface="Arial" panose="020B0604020202020204" pitchFamily="34" charset="0"/>
              <a:buAutoNum type="arabicPeriod"/>
            </a:pPr>
            <a:r>
              <a:rPr lang="fi-FI" altLang="fi-FI" sz="7200" b="1" dirty="0"/>
              <a:t>Kokouksen 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1.1.-31.12.2016</a:t>
            </a:r>
            <a:br>
              <a:rPr lang="fi-FI" altLang="fi-FI" sz="7200" dirty="0"/>
            </a:br>
            <a:r>
              <a:rPr lang="fi-FI" altLang="fi-FI" sz="7200" dirty="0"/>
              <a:t>toiminnasta</a:t>
            </a:r>
          </a:p>
          <a:p>
            <a:pPr marL="609600" indent="-609600">
              <a:lnSpc>
                <a:spcPct val="130000"/>
              </a:lnSpc>
              <a:spcBef>
                <a:spcPts val="0"/>
              </a:spcBef>
              <a:buFont typeface="Calibri" panose="020F0502020204030204" pitchFamily="34" charset="0"/>
              <a:buAutoNum type="arabicPeriod"/>
            </a:pPr>
            <a:r>
              <a:rPr lang="fi-FI" altLang="fi-FI" sz="7200" dirty="0"/>
              <a:t>Suomen Latu ry:n tilinpäätös kaudelta 1.1.- 31.12.2016 (tuloslaskelma, tase </a:t>
            </a:r>
            <a:br>
              <a:rPr lang="fi-FI" altLang="fi-FI" sz="7200" dirty="0"/>
            </a:br>
            <a:r>
              <a:rPr lang="fi-FI" altLang="fi-FI" sz="7200" dirty="0"/>
              <a:t>ja tilintarkastuskertomus)</a:t>
            </a:r>
          </a:p>
          <a:p>
            <a:pPr marL="609600" indent="-609600">
              <a:lnSpc>
                <a:spcPct val="13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30000"/>
              </a:lnSpc>
              <a:spcBef>
                <a:spcPts val="0"/>
              </a:spcBef>
              <a:buNone/>
            </a:pPr>
            <a:r>
              <a:rPr lang="fi-FI" altLang="fi-FI" sz="7200" dirty="0"/>
              <a:t>11.       </a:t>
            </a:r>
            <a:r>
              <a:rPr lang="fi-FI" altLang="fi-FI" sz="7200" dirty="0" smtClean="0"/>
              <a:t>Suomen </a:t>
            </a:r>
            <a:r>
              <a:rPr lang="fi-FI" altLang="fi-FI" sz="7200" dirty="0"/>
              <a:t>Ladun toiminnan pääsuunnat</a:t>
            </a:r>
          </a:p>
          <a:p>
            <a:pPr marL="0" indent="0">
              <a:lnSpc>
                <a:spcPct val="130000"/>
              </a:lnSpc>
              <a:spcBef>
                <a:spcPts val="0"/>
              </a:spcBef>
              <a:buNone/>
            </a:pPr>
            <a:r>
              <a:rPr lang="fi-FI" altLang="fi-FI" sz="7200" dirty="0"/>
              <a:t>12.       </a:t>
            </a:r>
            <a:r>
              <a:rPr lang="fi-FI" altLang="fi-FI" sz="7200" dirty="0" smtClean="0"/>
              <a:t>Suomen </a:t>
            </a:r>
            <a:r>
              <a:rPr lang="fi-FI" altLang="fi-FI" sz="7200" dirty="0"/>
              <a:t>Latu ry:n ajankohtaiskatsaus</a:t>
            </a:r>
          </a:p>
          <a:p>
            <a:pPr marL="0" indent="0">
              <a:lnSpc>
                <a:spcPct val="130000"/>
              </a:lnSpc>
              <a:spcBef>
                <a:spcPts val="0"/>
              </a:spcBef>
              <a:buNone/>
            </a:pPr>
            <a:r>
              <a:rPr lang="fi-FI" altLang="fi-FI" sz="7200" dirty="0"/>
              <a:t>13.       </a:t>
            </a:r>
            <a:r>
              <a:rPr lang="fi-FI" altLang="fi-FI" sz="7200" dirty="0" smtClean="0"/>
              <a:t>Muut </a:t>
            </a:r>
            <a:r>
              <a:rPr lang="fi-FI" altLang="fi-FI" sz="7200" dirty="0"/>
              <a:t>asiat</a:t>
            </a:r>
          </a:p>
          <a:p>
            <a:pPr marL="0" indent="0">
              <a:lnSpc>
                <a:spcPct val="130000"/>
              </a:lnSpc>
              <a:spcBef>
                <a:spcPts val="0"/>
              </a:spcBef>
              <a:buNone/>
            </a:pPr>
            <a:r>
              <a:rPr lang="fi-FI" altLang="fi-FI" sz="7200" dirty="0"/>
              <a:t>14.       </a:t>
            </a:r>
            <a:r>
              <a:rPr lang="fi-FI" altLang="fi-FI" sz="7200" dirty="0" smtClean="0"/>
              <a:t>Kokouksen </a:t>
            </a:r>
            <a:r>
              <a:rPr lang="fi-FI" altLang="fi-FI" sz="7200" dirty="0"/>
              <a:t>päättäminen </a:t>
            </a:r>
          </a:p>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2698933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0065BD"/>
                </a:solidFill>
              </a:rPr>
              <a:t>Järjestäytyminen</a:t>
            </a:r>
            <a:endParaRPr lang="fi-FI" dirty="0">
              <a:solidFill>
                <a:srgbClr val="0065BD"/>
              </a:solidFill>
            </a:endParaRPr>
          </a:p>
        </p:txBody>
      </p:sp>
      <p:sp>
        <p:nvSpPr>
          <p:cNvPr id="38914" name="Sisällön paikkamerkki 2"/>
          <p:cNvSpPr>
            <a:spLocks noGrp="1"/>
          </p:cNvSpPr>
          <p:nvPr>
            <p:ph idx="1"/>
          </p:nvPr>
        </p:nvSpPr>
        <p:spPr/>
        <p:txBody>
          <a:bodyPr/>
          <a:lstStyle/>
          <a:p>
            <a:r>
              <a:rPr lang="fi-FI" altLang="fi-FI" dirty="0" smtClean="0"/>
              <a:t>Puheenjohtaja: Seppo Sihvonen</a:t>
            </a:r>
          </a:p>
          <a:p>
            <a:r>
              <a:rPr lang="fi-FI" altLang="fi-FI" dirty="0" smtClean="0"/>
              <a:t>Sihteeri: Johanna Yli-Opas </a:t>
            </a:r>
          </a:p>
          <a:p>
            <a:r>
              <a:rPr lang="fi-FI" altLang="fi-FI" dirty="0" smtClean="0"/>
              <a:t>2 pöytäkirjan tarkastajaa: </a:t>
            </a:r>
          </a:p>
          <a:p>
            <a:r>
              <a:rPr lang="fi-FI" altLang="fi-FI" dirty="0" smtClean="0"/>
              <a:t>4 ääntenlaskijaa: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187356"/>
            <a:ext cx="10515600" cy="4993122"/>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dirty="0"/>
              <a:t>Kokouksen avaus</a:t>
            </a:r>
          </a:p>
          <a:p>
            <a:pPr marL="609600" indent="-609600">
              <a:lnSpc>
                <a:spcPct val="13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b="1"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1.1.-31.12.2016</a:t>
            </a:r>
            <a:br>
              <a:rPr lang="fi-FI" altLang="fi-FI" sz="7200" dirty="0"/>
            </a:br>
            <a:r>
              <a:rPr lang="fi-FI" altLang="fi-FI" sz="7200" dirty="0"/>
              <a:t>toiminnasta</a:t>
            </a:r>
          </a:p>
          <a:p>
            <a:pPr marL="609600" indent="-609600">
              <a:lnSpc>
                <a:spcPct val="130000"/>
              </a:lnSpc>
              <a:spcBef>
                <a:spcPts val="0"/>
              </a:spcBef>
              <a:buFont typeface="Calibri" panose="020F0502020204030204" pitchFamily="34" charset="0"/>
              <a:buAutoNum type="arabicPeriod"/>
            </a:pPr>
            <a:r>
              <a:rPr lang="fi-FI" altLang="fi-FI" sz="7200" dirty="0"/>
              <a:t>Suomen Latu ry:n tilinpäätös kaudelta 1.1.- 31.12.2016 (tuloslaskelma, tase </a:t>
            </a:r>
            <a:br>
              <a:rPr lang="fi-FI" altLang="fi-FI" sz="7200" dirty="0"/>
            </a:br>
            <a:r>
              <a:rPr lang="fi-FI" altLang="fi-FI" sz="7200" dirty="0"/>
              <a:t>ja tilintarkastuskertomus)</a:t>
            </a:r>
          </a:p>
          <a:p>
            <a:pPr marL="609600" indent="-609600">
              <a:lnSpc>
                <a:spcPct val="13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30000"/>
              </a:lnSpc>
              <a:spcBef>
                <a:spcPts val="0"/>
              </a:spcBef>
              <a:buNone/>
            </a:pPr>
            <a:r>
              <a:rPr lang="fi-FI" altLang="fi-FI" sz="7200" dirty="0"/>
              <a:t>11.       </a:t>
            </a:r>
            <a:r>
              <a:rPr lang="fi-FI" altLang="fi-FI" sz="7200" dirty="0" smtClean="0"/>
              <a:t>Suomen </a:t>
            </a:r>
            <a:r>
              <a:rPr lang="fi-FI" altLang="fi-FI" sz="7200" dirty="0"/>
              <a:t>Ladun toiminnan pääsuunnat</a:t>
            </a:r>
          </a:p>
          <a:p>
            <a:pPr marL="0" indent="0">
              <a:lnSpc>
                <a:spcPct val="130000"/>
              </a:lnSpc>
              <a:spcBef>
                <a:spcPts val="0"/>
              </a:spcBef>
              <a:buNone/>
            </a:pPr>
            <a:r>
              <a:rPr lang="fi-FI" altLang="fi-FI" sz="7200" dirty="0"/>
              <a:t>12.       </a:t>
            </a:r>
            <a:r>
              <a:rPr lang="fi-FI" altLang="fi-FI" sz="7200" dirty="0" smtClean="0"/>
              <a:t>Suomen </a:t>
            </a:r>
            <a:r>
              <a:rPr lang="fi-FI" altLang="fi-FI" sz="7200" dirty="0"/>
              <a:t>Latu ry:n ajankohtaiskatsaus</a:t>
            </a:r>
          </a:p>
          <a:p>
            <a:pPr marL="0" indent="0">
              <a:lnSpc>
                <a:spcPct val="130000"/>
              </a:lnSpc>
              <a:spcBef>
                <a:spcPts val="0"/>
              </a:spcBef>
              <a:buNone/>
            </a:pPr>
            <a:r>
              <a:rPr lang="fi-FI" altLang="fi-FI" sz="7200" dirty="0"/>
              <a:t>13.       </a:t>
            </a:r>
            <a:r>
              <a:rPr lang="fi-FI" altLang="fi-FI" sz="7200" dirty="0" smtClean="0"/>
              <a:t>Muut </a:t>
            </a:r>
            <a:r>
              <a:rPr lang="fi-FI" altLang="fi-FI" sz="7200" dirty="0"/>
              <a:t>asiat</a:t>
            </a:r>
          </a:p>
          <a:p>
            <a:pPr marL="0" indent="0">
              <a:lnSpc>
                <a:spcPct val="130000"/>
              </a:lnSpc>
              <a:spcBef>
                <a:spcPts val="0"/>
              </a:spcBef>
              <a:buNone/>
            </a:pPr>
            <a:r>
              <a:rPr lang="fi-FI" altLang="fi-FI" sz="7200" dirty="0"/>
              <a:t>14.       </a:t>
            </a:r>
            <a:r>
              <a:rPr lang="fi-FI" altLang="fi-FI" sz="7200" dirty="0" smtClean="0"/>
              <a:t>Kokouksen </a:t>
            </a:r>
            <a:r>
              <a:rPr lang="fi-FI" altLang="fi-FI" sz="7200" dirty="0"/>
              <a:t>päättäminen </a:t>
            </a:r>
          </a:p>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25105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187356"/>
            <a:ext cx="10515600" cy="4993122"/>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dirty="0"/>
              <a:t>Kokouksen avaus</a:t>
            </a:r>
          </a:p>
          <a:p>
            <a:pPr marL="609600" indent="-609600">
              <a:lnSpc>
                <a:spcPct val="13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b="1"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1.1.-31.12.2016</a:t>
            </a:r>
            <a:br>
              <a:rPr lang="fi-FI" altLang="fi-FI" sz="7200" dirty="0"/>
            </a:br>
            <a:r>
              <a:rPr lang="fi-FI" altLang="fi-FI" sz="7200" dirty="0"/>
              <a:t>toiminnasta</a:t>
            </a:r>
          </a:p>
          <a:p>
            <a:pPr marL="609600" indent="-609600">
              <a:lnSpc>
                <a:spcPct val="130000"/>
              </a:lnSpc>
              <a:spcBef>
                <a:spcPts val="0"/>
              </a:spcBef>
              <a:buFont typeface="Calibri" panose="020F0502020204030204" pitchFamily="34" charset="0"/>
              <a:buAutoNum type="arabicPeriod"/>
            </a:pPr>
            <a:r>
              <a:rPr lang="fi-FI" altLang="fi-FI" sz="7200" dirty="0"/>
              <a:t>Suomen Latu ry:n tilinpäätös kaudelta 1.1.- 31.12.2016 (tuloslaskelma, tase </a:t>
            </a:r>
            <a:br>
              <a:rPr lang="fi-FI" altLang="fi-FI" sz="7200" dirty="0"/>
            </a:br>
            <a:r>
              <a:rPr lang="fi-FI" altLang="fi-FI" sz="7200" dirty="0"/>
              <a:t>ja tilintarkastuskertomus)</a:t>
            </a:r>
          </a:p>
          <a:p>
            <a:pPr marL="609600" indent="-609600">
              <a:lnSpc>
                <a:spcPct val="13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30000"/>
              </a:lnSpc>
              <a:spcBef>
                <a:spcPts val="0"/>
              </a:spcBef>
              <a:buNone/>
            </a:pPr>
            <a:r>
              <a:rPr lang="fi-FI" altLang="fi-FI" sz="7200" dirty="0"/>
              <a:t>11.       </a:t>
            </a:r>
            <a:r>
              <a:rPr lang="fi-FI" altLang="fi-FI" sz="7200" dirty="0" smtClean="0"/>
              <a:t>Suomen </a:t>
            </a:r>
            <a:r>
              <a:rPr lang="fi-FI" altLang="fi-FI" sz="7200" dirty="0"/>
              <a:t>Ladun toiminnan pääsuunnat</a:t>
            </a:r>
          </a:p>
          <a:p>
            <a:pPr marL="0" indent="0">
              <a:lnSpc>
                <a:spcPct val="130000"/>
              </a:lnSpc>
              <a:spcBef>
                <a:spcPts val="0"/>
              </a:spcBef>
              <a:buNone/>
            </a:pPr>
            <a:r>
              <a:rPr lang="fi-FI" altLang="fi-FI" sz="7200" dirty="0"/>
              <a:t>12.       </a:t>
            </a:r>
            <a:r>
              <a:rPr lang="fi-FI" altLang="fi-FI" sz="7200" dirty="0" smtClean="0"/>
              <a:t>Suomen </a:t>
            </a:r>
            <a:r>
              <a:rPr lang="fi-FI" altLang="fi-FI" sz="7200" dirty="0"/>
              <a:t>Latu ry:n ajankohtaiskatsaus</a:t>
            </a:r>
          </a:p>
          <a:p>
            <a:pPr marL="0" indent="0">
              <a:lnSpc>
                <a:spcPct val="130000"/>
              </a:lnSpc>
              <a:spcBef>
                <a:spcPts val="0"/>
              </a:spcBef>
              <a:buNone/>
            </a:pPr>
            <a:r>
              <a:rPr lang="fi-FI" altLang="fi-FI" sz="7200" dirty="0"/>
              <a:t>13.       </a:t>
            </a:r>
            <a:r>
              <a:rPr lang="fi-FI" altLang="fi-FI" sz="7200" dirty="0" smtClean="0"/>
              <a:t>Muut </a:t>
            </a:r>
            <a:r>
              <a:rPr lang="fi-FI" altLang="fi-FI" sz="7200" dirty="0"/>
              <a:t>asiat</a:t>
            </a:r>
          </a:p>
          <a:p>
            <a:pPr marL="0" indent="0">
              <a:lnSpc>
                <a:spcPct val="130000"/>
              </a:lnSpc>
              <a:spcBef>
                <a:spcPts val="0"/>
              </a:spcBef>
              <a:buNone/>
            </a:pPr>
            <a:r>
              <a:rPr lang="fi-FI" altLang="fi-FI" sz="7200" dirty="0"/>
              <a:t>14.       </a:t>
            </a:r>
            <a:r>
              <a:rPr lang="fi-FI" altLang="fi-FI" sz="7200" dirty="0" smtClean="0"/>
              <a:t>Kokouksen </a:t>
            </a:r>
            <a:r>
              <a:rPr lang="fi-FI" altLang="fi-FI" sz="7200" dirty="0"/>
              <a:t>päättäminen </a:t>
            </a:r>
          </a:p>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2045373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normAutofit fontScale="90000"/>
          </a:bodyPr>
          <a:lstStyle/>
          <a:p>
            <a:pPr eaLnBrk="1" hangingPunct="1"/>
            <a:r>
              <a:rPr lang="fi-FI" altLang="fi-FI" sz="3200">
                <a:solidFill>
                  <a:srgbClr val="0099FF"/>
                </a:solidFill>
              </a:rPr>
              <a:t/>
            </a:r>
            <a:br>
              <a:rPr lang="fi-FI" altLang="fi-FI" sz="3200">
                <a:solidFill>
                  <a:srgbClr val="0099FF"/>
                </a:solidFill>
              </a:rPr>
            </a:br>
            <a:r>
              <a:rPr lang="fi-FI" altLang="fi-FI" sz="3200">
                <a:solidFill>
                  <a:srgbClr val="0070C0"/>
                </a:solidFill>
              </a:rPr>
              <a:t>Kokouksen laillisuuden toteaminen</a:t>
            </a:r>
            <a:r>
              <a:rPr lang="fi-FI" altLang="fi-FI" sz="3200">
                <a:solidFill>
                  <a:srgbClr val="0099FF"/>
                </a:solidFill>
              </a:rPr>
              <a:t/>
            </a:r>
            <a:br>
              <a:rPr lang="fi-FI" altLang="fi-FI" sz="3200">
                <a:solidFill>
                  <a:srgbClr val="0099FF"/>
                </a:solidFill>
              </a:rPr>
            </a:br>
            <a:endParaRPr lang="fi-FI" altLang="fi-FI" sz="3200">
              <a:solidFill>
                <a:srgbClr val="0099FF"/>
              </a:solidFill>
            </a:endParaRPr>
          </a:p>
        </p:txBody>
      </p:sp>
      <p:sp>
        <p:nvSpPr>
          <p:cNvPr id="39939" name="Rectangle 3"/>
          <p:cNvSpPr>
            <a:spLocks noGrp="1"/>
          </p:cNvSpPr>
          <p:nvPr>
            <p:ph idx="1"/>
          </p:nvPr>
        </p:nvSpPr>
        <p:spPr/>
        <p:txBody>
          <a:bodyPr>
            <a:normAutofit fontScale="92500" lnSpcReduction="10000"/>
          </a:bodyPr>
          <a:lstStyle/>
          <a:p>
            <a:pPr eaLnBrk="1" hangingPunct="1">
              <a:lnSpc>
                <a:spcPct val="80000"/>
              </a:lnSpc>
              <a:buFont typeface="Arial" charset="0"/>
              <a:buNone/>
              <a:defRPr/>
            </a:pPr>
            <a:r>
              <a:rPr lang="fi-FI" altLang="fi-FI" sz="1800" b="1" dirty="0"/>
              <a:t>Suomen Ladun säännöt §</a:t>
            </a:r>
            <a:r>
              <a:rPr lang="fi-FI" altLang="fi-FI" sz="1800" b="1" dirty="0" smtClean="0"/>
              <a:t>10 </a:t>
            </a:r>
            <a:r>
              <a:rPr lang="fi-FI" altLang="fi-FI" sz="1800" b="1" dirty="0"/>
              <a:t>Kokouskutsut</a:t>
            </a:r>
          </a:p>
          <a:p>
            <a:pPr marL="14288" indent="-14288">
              <a:lnSpc>
                <a:spcPct val="110000"/>
              </a:lnSpc>
              <a:buNone/>
              <a:defRPr/>
            </a:pPr>
            <a:r>
              <a:rPr lang="fi-FI" sz="1800" dirty="0"/>
              <a:t>Järjestön kokouksen kutsuu koolle järjestön hallitus, joka myös määrää kokouksen ajan ja paikan. </a:t>
            </a:r>
            <a:r>
              <a:rPr lang="fi-FI" sz="1800" dirty="0" smtClean="0"/>
              <a:t>Kokouskutsu käsiteltävine </a:t>
            </a:r>
            <a:r>
              <a:rPr lang="fi-FI" sz="1800" dirty="0" smtClean="0"/>
              <a:t>asioineen ja päätösehdotukset perusteluineen on julkaistava vähintään kolmea viikkoa </a:t>
            </a:r>
            <a:r>
              <a:rPr lang="fi-FI" sz="1800" dirty="0" smtClean="0"/>
              <a:t>ennen kokousta </a:t>
            </a:r>
            <a:r>
              <a:rPr lang="fi-FI" sz="1800" dirty="0" smtClean="0"/>
              <a:t>sähköisesti järjestön kokouksen päättämällä tavalla, tai järjestön lehdessä, joka toimitetaan </a:t>
            </a:r>
            <a:r>
              <a:rPr lang="fi-FI" sz="1800" dirty="0" smtClean="0"/>
              <a:t>kaikille jäsenille</a:t>
            </a:r>
            <a:r>
              <a:rPr lang="fi-FI" sz="1800" dirty="0" smtClean="0"/>
              <a:t>, tai jäsenille erikseen toimitettavalla kirjeellä.</a:t>
            </a:r>
            <a:r>
              <a:rPr lang="fi-FI" sz="1800" dirty="0"/>
              <a:t> </a:t>
            </a:r>
            <a:endParaRPr lang="fi-FI" sz="1800" dirty="0" smtClean="0"/>
          </a:p>
          <a:p>
            <a:pPr marL="14288" indent="-14288">
              <a:lnSpc>
                <a:spcPct val="110000"/>
              </a:lnSpc>
              <a:buNone/>
              <a:defRPr/>
            </a:pPr>
            <a:r>
              <a:rPr lang="fi-FI" sz="1800" b="1" dirty="0"/>
              <a:t>Syyskokous 2016 päätti </a:t>
            </a:r>
            <a:r>
              <a:rPr lang="fi-FI" sz="1800" b="1" dirty="0" smtClean="0"/>
              <a:t>seuraavasti</a:t>
            </a:r>
          </a:p>
          <a:p>
            <a:pPr marL="14288" indent="-14288">
              <a:lnSpc>
                <a:spcPct val="110000"/>
              </a:lnSpc>
              <a:buNone/>
              <a:defRPr/>
            </a:pPr>
            <a:r>
              <a:rPr lang="fi-FI" sz="1800" dirty="0" smtClean="0"/>
              <a:t>Kokouskutsut </a:t>
            </a:r>
            <a:r>
              <a:rPr lang="fi-FI" sz="1800" dirty="0"/>
              <a:t>käsiteltävine asioineen ja päätösehdotukset perusteluineen julkaistaan vuodesta 2017 alkaen jäsenyhdistyksille lähetettävällä sähköpostilla sekä Suomen Ladun nettisivuilla viimeistään kolme viikkoa ennen kokousta. Kokouskutsu voidaan julkaista myös järjestön lehdessä, mikäli ilmestymisaikataulu on tähän sopiva</a:t>
            </a:r>
            <a:r>
              <a:rPr lang="fi-FI" sz="1800" dirty="0" smtClean="0"/>
              <a:t>.</a:t>
            </a:r>
          </a:p>
          <a:p>
            <a:pPr>
              <a:lnSpc>
                <a:spcPct val="80000"/>
              </a:lnSpc>
              <a:buNone/>
              <a:defRPr/>
            </a:pPr>
            <a:endParaRPr lang="fi-FI" altLang="fi-FI" sz="1800" b="1" dirty="0" smtClean="0"/>
          </a:p>
          <a:p>
            <a:pPr>
              <a:lnSpc>
                <a:spcPct val="80000"/>
              </a:lnSpc>
              <a:buNone/>
              <a:defRPr/>
            </a:pPr>
            <a:r>
              <a:rPr lang="fi-FI" altLang="fi-FI" sz="1800" b="1" dirty="0" smtClean="0"/>
              <a:t>Latu </a:t>
            </a:r>
            <a:r>
              <a:rPr lang="fi-FI" altLang="fi-FI" sz="1800" b="1" dirty="0"/>
              <a:t>&amp; Polku-lehti </a:t>
            </a:r>
            <a:r>
              <a:rPr lang="fi-FI" altLang="fi-FI" sz="1800" b="1" dirty="0" smtClean="0"/>
              <a:t>01/2017 </a:t>
            </a:r>
            <a:r>
              <a:rPr lang="fi-FI" altLang="fi-FI" sz="1800" b="1" dirty="0"/>
              <a:t>(s. </a:t>
            </a:r>
            <a:r>
              <a:rPr lang="fi-FI" altLang="fi-FI" sz="1800" b="1" dirty="0" smtClean="0"/>
              <a:t>84) </a:t>
            </a:r>
            <a:r>
              <a:rPr lang="fi-FI" altLang="fi-FI" sz="1800" b="1" dirty="0"/>
              <a:t>ilm. </a:t>
            </a:r>
            <a:r>
              <a:rPr lang="fi-FI" altLang="fi-FI" sz="1800" b="1" dirty="0" smtClean="0"/>
              <a:t>17.2.2017</a:t>
            </a:r>
            <a:endParaRPr lang="fi-FI" altLang="fi-FI" sz="1800" b="1" dirty="0"/>
          </a:p>
          <a:p>
            <a:pPr eaLnBrk="1" hangingPunct="1">
              <a:lnSpc>
                <a:spcPct val="80000"/>
              </a:lnSpc>
              <a:buFont typeface="Arial" charset="0"/>
              <a:buNone/>
              <a:defRPr/>
            </a:pPr>
            <a:r>
              <a:rPr lang="fi-FI" altLang="fi-FI" sz="1800" b="1" dirty="0" smtClean="0"/>
              <a:t>Vuosikokouspostitus </a:t>
            </a:r>
            <a:r>
              <a:rPr lang="fi-FI" altLang="fi-FI" sz="1800" b="1" dirty="0" smtClean="0"/>
              <a:t>puheenjohtajille 28.3.2017 </a:t>
            </a:r>
            <a:r>
              <a:rPr lang="fi-FI" altLang="fi-FI" sz="1800" b="1" dirty="0"/>
              <a:t>(</a:t>
            </a:r>
            <a:r>
              <a:rPr lang="fi-FI" altLang="fi-FI" sz="1800" b="1" dirty="0" smtClean="0"/>
              <a:t>paperinen)</a:t>
            </a:r>
          </a:p>
          <a:p>
            <a:pPr eaLnBrk="1" hangingPunct="1">
              <a:lnSpc>
                <a:spcPct val="80000"/>
              </a:lnSpc>
              <a:buFont typeface="Arial" charset="0"/>
              <a:buNone/>
              <a:defRPr/>
            </a:pPr>
            <a:r>
              <a:rPr lang="fi-FI" altLang="fi-FI" sz="1800" b="1" dirty="0" smtClean="0"/>
              <a:t>V</a:t>
            </a:r>
            <a:r>
              <a:rPr lang="fi-FI" altLang="fi-FI" sz="1800" b="1" dirty="0" smtClean="0"/>
              <a:t>erkkomateriaalit </a:t>
            </a:r>
            <a:r>
              <a:rPr lang="fi-FI" altLang="fi-FI" sz="1800" b="1" dirty="0" smtClean="0"/>
              <a:t>viikolla 13</a:t>
            </a:r>
            <a:endParaRPr lang="fi-FI" altLang="fi-FI" sz="1800" b="1" dirty="0"/>
          </a:p>
          <a:p>
            <a:pPr eaLnBrk="1" hangingPunct="1">
              <a:lnSpc>
                <a:spcPct val="80000"/>
              </a:lnSpc>
              <a:buFont typeface="Arial" charset="0"/>
              <a:buNone/>
              <a:defRPr/>
            </a:pPr>
            <a:endParaRPr lang="fi-FI" altLang="fi-FI" sz="1800" dirty="0"/>
          </a:p>
          <a:p>
            <a:pPr marL="3175" indent="19050">
              <a:lnSpc>
                <a:spcPct val="80000"/>
              </a:lnSpc>
              <a:buNone/>
              <a:defRPr/>
            </a:pPr>
            <a:endParaRPr lang="fi-FI" altLang="fi-FI"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255594"/>
            <a:ext cx="10515600" cy="4924883"/>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dirty="0"/>
              <a:t>Kokouksen avaus</a:t>
            </a:r>
          </a:p>
          <a:p>
            <a:pPr marL="609600" indent="-609600">
              <a:lnSpc>
                <a:spcPct val="13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b="1"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dirty="0"/>
              <a:t>Suomen Latu ry:n </a:t>
            </a:r>
            <a:r>
              <a:rPr lang="fi-FI" altLang="fi-FI" sz="7200" dirty="0" smtClean="0"/>
              <a:t>hallituksen </a:t>
            </a:r>
            <a:r>
              <a:rPr lang="fi-FI" altLang="fi-FI" sz="7200" dirty="0"/>
              <a:t>vuosikertomus kauden 1.1.-31.12.2016</a:t>
            </a:r>
            <a:br>
              <a:rPr lang="fi-FI" altLang="fi-FI" sz="7200" dirty="0"/>
            </a:br>
            <a:r>
              <a:rPr lang="fi-FI" altLang="fi-FI" sz="7200" dirty="0"/>
              <a:t>toiminnasta</a:t>
            </a:r>
          </a:p>
          <a:p>
            <a:pPr marL="609600" indent="-609600">
              <a:lnSpc>
                <a:spcPct val="130000"/>
              </a:lnSpc>
              <a:spcBef>
                <a:spcPts val="0"/>
              </a:spcBef>
              <a:buFont typeface="Calibri" panose="020F0502020204030204" pitchFamily="34" charset="0"/>
              <a:buAutoNum type="arabicPeriod"/>
            </a:pPr>
            <a:r>
              <a:rPr lang="fi-FI" altLang="fi-FI" sz="7200" dirty="0"/>
              <a:t>Suomen Latu ry:n tilinpäätös kaudelta 1.1.- 31.12.2016 (tuloslaskelma, tase </a:t>
            </a:r>
            <a:br>
              <a:rPr lang="fi-FI" altLang="fi-FI" sz="7200" dirty="0"/>
            </a:br>
            <a:r>
              <a:rPr lang="fi-FI" altLang="fi-FI" sz="7200" dirty="0"/>
              <a:t>ja tilintarkastuskertomus)</a:t>
            </a:r>
          </a:p>
          <a:p>
            <a:pPr marL="609600" indent="-609600">
              <a:lnSpc>
                <a:spcPct val="13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30000"/>
              </a:lnSpc>
              <a:spcBef>
                <a:spcPts val="0"/>
              </a:spcBef>
              <a:buNone/>
            </a:pPr>
            <a:r>
              <a:rPr lang="fi-FI" altLang="fi-FI" sz="7200" dirty="0"/>
              <a:t>11.       </a:t>
            </a:r>
            <a:r>
              <a:rPr lang="fi-FI" altLang="fi-FI" sz="7200" dirty="0" smtClean="0"/>
              <a:t>Suomen </a:t>
            </a:r>
            <a:r>
              <a:rPr lang="fi-FI" altLang="fi-FI" sz="7200" dirty="0"/>
              <a:t>Ladun toiminnan pääsuunnat</a:t>
            </a:r>
          </a:p>
          <a:p>
            <a:pPr marL="0" indent="0">
              <a:lnSpc>
                <a:spcPct val="130000"/>
              </a:lnSpc>
              <a:spcBef>
                <a:spcPts val="0"/>
              </a:spcBef>
              <a:buNone/>
            </a:pPr>
            <a:r>
              <a:rPr lang="fi-FI" altLang="fi-FI" sz="7200" dirty="0"/>
              <a:t>12.       </a:t>
            </a:r>
            <a:r>
              <a:rPr lang="fi-FI" altLang="fi-FI" sz="7200" dirty="0" smtClean="0"/>
              <a:t>Suomen </a:t>
            </a:r>
            <a:r>
              <a:rPr lang="fi-FI" altLang="fi-FI" sz="7200" dirty="0"/>
              <a:t>Latu ry:n ajankohtaiskatsaus</a:t>
            </a:r>
          </a:p>
          <a:p>
            <a:pPr marL="0" indent="0">
              <a:lnSpc>
                <a:spcPct val="130000"/>
              </a:lnSpc>
              <a:spcBef>
                <a:spcPts val="0"/>
              </a:spcBef>
              <a:buNone/>
            </a:pPr>
            <a:r>
              <a:rPr lang="fi-FI" altLang="fi-FI" sz="7200" dirty="0"/>
              <a:t>13.       </a:t>
            </a:r>
            <a:r>
              <a:rPr lang="fi-FI" altLang="fi-FI" sz="7200" dirty="0" smtClean="0"/>
              <a:t>Muut </a:t>
            </a:r>
            <a:r>
              <a:rPr lang="fi-FI" altLang="fi-FI" sz="7200" dirty="0"/>
              <a:t>asiat</a:t>
            </a:r>
          </a:p>
          <a:p>
            <a:pPr marL="0" indent="0">
              <a:lnSpc>
                <a:spcPct val="130000"/>
              </a:lnSpc>
              <a:spcBef>
                <a:spcPts val="0"/>
              </a:spcBef>
              <a:buNone/>
            </a:pPr>
            <a:r>
              <a:rPr lang="fi-FI" altLang="fi-FI" sz="7200" dirty="0"/>
              <a:t>14.       </a:t>
            </a:r>
            <a:r>
              <a:rPr lang="fi-FI" altLang="fi-FI" sz="7200" dirty="0" smtClean="0"/>
              <a:t>Kokouksen </a:t>
            </a:r>
            <a:r>
              <a:rPr lang="fi-FI" altLang="fi-FI" sz="7200" dirty="0"/>
              <a:t>päättäminen </a:t>
            </a:r>
          </a:p>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140430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462643" y="326441"/>
            <a:ext cx="10515600" cy="1033128"/>
          </a:xfrm>
        </p:spPr>
        <p:txBody>
          <a:bodyPr/>
          <a:lstStyle/>
          <a:p>
            <a:pPr eaLnBrk="1" hangingPunct="1"/>
            <a:r>
              <a:rPr lang="fi-FI" altLang="fi-FI" dirty="0" smtClean="0">
                <a:solidFill>
                  <a:srgbClr val="0070C0"/>
                </a:solidFill>
                <a:cs typeface="Arial" panose="020B0604020202020204" pitchFamily="34" charset="0"/>
              </a:rPr>
              <a:t>Esityslista</a:t>
            </a:r>
          </a:p>
        </p:txBody>
      </p:sp>
      <p:sp>
        <p:nvSpPr>
          <p:cNvPr id="15363" name="Sisällön paikkamerkki 2"/>
          <p:cNvSpPr>
            <a:spLocks noGrp="1"/>
          </p:cNvSpPr>
          <p:nvPr>
            <p:ph idx="1"/>
          </p:nvPr>
        </p:nvSpPr>
        <p:spPr>
          <a:xfrm>
            <a:off x="462643" y="1187356"/>
            <a:ext cx="10515600" cy="4993122"/>
          </a:xfrm>
        </p:spPr>
        <p:txBody>
          <a:bodyPr>
            <a:normAutofit fontScale="25000" lnSpcReduction="20000"/>
          </a:bodyPr>
          <a:lstStyle/>
          <a:p>
            <a:pPr marL="609600" indent="-609600">
              <a:lnSpc>
                <a:spcPct val="130000"/>
              </a:lnSpc>
              <a:spcBef>
                <a:spcPts val="0"/>
              </a:spcBef>
              <a:buFont typeface="Arial" panose="020B0604020202020204" pitchFamily="34" charset="0"/>
              <a:buAutoNum type="arabicPeriod"/>
            </a:pPr>
            <a:r>
              <a:rPr lang="fi-FI" altLang="fi-FI" sz="7200" dirty="0"/>
              <a:t>Kokouksen avaus</a:t>
            </a:r>
          </a:p>
          <a:p>
            <a:pPr marL="609600" indent="-609600">
              <a:lnSpc>
                <a:spcPct val="130000"/>
              </a:lnSpc>
              <a:spcBef>
                <a:spcPts val="0"/>
              </a:spcBef>
              <a:buFont typeface="Arial" panose="020B0604020202020204" pitchFamily="34" charset="0"/>
              <a:buAutoNum type="arabicPeriod"/>
            </a:pPr>
            <a:r>
              <a:rPr lang="fi-FI" altLang="fi-FI" sz="7200" dirty="0"/>
              <a:t>Kokouksen järjestäytyminen - valitaan puheenjohtaja, sihteeri, 2 pöytäkirjan tarkastajaa, 4 ääntenlaskijaa</a:t>
            </a:r>
          </a:p>
          <a:p>
            <a:pPr marL="609600" indent="-609600">
              <a:lnSpc>
                <a:spcPct val="130000"/>
              </a:lnSpc>
              <a:spcBef>
                <a:spcPts val="0"/>
              </a:spcBef>
              <a:buFont typeface="Calibri" panose="020F0502020204030204" pitchFamily="34" charset="0"/>
              <a:buAutoNum type="arabicPeriod"/>
            </a:pPr>
            <a:r>
              <a:rPr lang="fi-FI" altLang="fi-FI" sz="7200" dirty="0"/>
              <a:t>Virallisten kokousedustajien toteaminen</a:t>
            </a:r>
          </a:p>
          <a:p>
            <a:pPr marL="609600" indent="-609600">
              <a:lnSpc>
                <a:spcPct val="130000"/>
              </a:lnSpc>
              <a:spcBef>
                <a:spcPts val="0"/>
              </a:spcBef>
              <a:buFont typeface="Calibri" panose="020F0502020204030204" pitchFamily="34" charset="0"/>
              <a:buAutoNum type="arabicPeriod"/>
            </a:pPr>
            <a:r>
              <a:rPr lang="fi-FI" altLang="fi-FI" sz="7200" dirty="0"/>
              <a:t>Kokouksen laillisuuden toteaminen</a:t>
            </a:r>
          </a:p>
          <a:p>
            <a:pPr marL="609600" indent="-609600">
              <a:lnSpc>
                <a:spcPct val="130000"/>
              </a:lnSpc>
              <a:spcBef>
                <a:spcPts val="0"/>
              </a:spcBef>
              <a:buFont typeface="Calibri" panose="020F0502020204030204" pitchFamily="34" charset="0"/>
              <a:buAutoNum type="arabicPeriod"/>
            </a:pPr>
            <a:r>
              <a:rPr lang="fi-FI" altLang="fi-FI" sz="7200" dirty="0"/>
              <a:t>Esityslistan hyväksyminen</a:t>
            </a:r>
          </a:p>
          <a:p>
            <a:pPr marL="609600" indent="-609600">
              <a:lnSpc>
                <a:spcPct val="130000"/>
              </a:lnSpc>
              <a:spcBef>
                <a:spcPts val="0"/>
              </a:spcBef>
              <a:buFont typeface="Calibri" panose="020F0502020204030204" pitchFamily="34" charset="0"/>
              <a:buAutoNum type="arabicPeriod"/>
            </a:pPr>
            <a:r>
              <a:rPr lang="fi-FI" altLang="fi-FI" sz="7200" b="1" dirty="0"/>
              <a:t>Suomen Latu ry:n </a:t>
            </a:r>
            <a:r>
              <a:rPr lang="fi-FI" altLang="fi-FI" sz="7200" b="1" dirty="0" smtClean="0"/>
              <a:t>hallituksen </a:t>
            </a:r>
            <a:r>
              <a:rPr lang="fi-FI" altLang="fi-FI" sz="7200" b="1" dirty="0"/>
              <a:t>vuosikertomus kauden 1.1.-</a:t>
            </a:r>
            <a:r>
              <a:rPr lang="fi-FI" altLang="fi-FI" sz="7200" b="1" dirty="0" smtClean="0"/>
              <a:t>31.12.2016 toiminnasta</a:t>
            </a:r>
            <a:endParaRPr lang="fi-FI" altLang="fi-FI" sz="7200" b="1" dirty="0"/>
          </a:p>
          <a:p>
            <a:pPr marL="609600" indent="-609600">
              <a:lnSpc>
                <a:spcPct val="130000"/>
              </a:lnSpc>
              <a:spcBef>
                <a:spcPts val="0"/>
              </a:spcBef>
              <a:buFont typeface="Calibri" panose="020F0502020204030204" pitchFamily="34" charset="0"/>
              <a:buAutoNum type="arabicPeriod"/>
            </a:pPr>
            <a:r>
              <a:rPr lang="fi-FI" altLang="fi-FI" sz="7200" dirty="0"/>
              <a:t>Suomen Latu ry:n tilinpäätös kaudelta 1.1.- 31.12.2016 (tuloslaskelma, tase </a:t>
            </a:r>
            <a:br>
              <a:rPr lang="fi-FI" altLang="fi-FI" sz="7200" dirty="0"/>
            </a:br>
            <a:r>
              <a:rPr lang="fi-FI" altLang="fi-FI" sz="7200" dirty="0"/>
              <a:t>ja tilintarkastuskertomus)</a:t>
            </a:r>
          </a:p>
          <a:p>
            <a:pPr marL="609600" indent="-609600">
              <a:lnSpc>
                <a:spcPct val="130000"/>
              </a:lnSpc>
              <a:spcBef>
                <a:spcPts val="0"/>
              </a:spcBef>
              <a:buFont typeface="Calibri" panose="020F0502020204030204" pitchFamily="34" charset="0"/>
              <a:buAutoNum type="arabicPeriod"/>
            </a:pPr>
            <a:r>
              <a:rPr lang="fi-FI" altLang="fi-FI" sz="7200" dirty="0"/>
              <a:t>Tilinpäätöksen vahvistaminen</a:t>
            </a:r>
          </a:p>
          <a:p>
            <a:pPr marL="609600" indent="-609600">
              <a:lnSpc>
                <a:spcPct val="130000"/>
              </a:lnSpc>
              <a:spcBef>
                <a:spcPts val="0"/>
              </a:spcBef>
              <a:buFont typeface="Calibri" panose="020F0502020204030204" pitchFamily="34" charset="0"/>
              <a:buAutoNum type="arabicPeriod"/>
            </a:pPr>
            <a:r>
              <a:rPr lang="fi-FI" altLang="fi-FI" sz="7200" dirty="0"/>
              <a:t>Tili- ja vastuuvapauden myöntäminen </a:t>
            </a:r>
            <a:r>
              <a:rPr lang="fi-FI" altLang="fi-FI" sz="7200" dirty="0" smtClean="0"/>
              <a:t>hallitukselle </a:t>
            </a:r>
            <a:r>
              <a:rPr lang="fi-FI" altLang="fi-FI" sz="7200" dirty="0"/>
              <a:t>ja muille tilivelvollisille</a:t>
            </a:r>
          </a:p>
          <a:p>
            <a:pPr marL="609600" indent="-609600">
              <a:lnSpc>
                <a:spcPct val="130000"/>
              </a:lnSpc>
              <a:spcBef>
                <a:spcPts val="0"/>
              </a:spcBef>
              <a:buFont typeface="Arial" panose="020B0604020202020204" pitchFamily="34" charset="0"/>
              <a:buAutoNum type="arabicPeriod"/>
            </a:pPr>
            <a:r>
              <a:rPr lang="fi-FI" altLang="fi-FI" sz="7200" dirty="0"/>
              <a:t>Jäsenyhdistysten jäsenmaksujen, henkilöjäsenmaksujen ja kannatusjäsenmaksujen määrääminen vuodelle 2018</a:t>
            </a:r>
          </a:p>
          <a:p>
            <a:pPr marL="0" indent="0">
              <a:lnSpc>
                <a:spcPct val="130000"/>
              </a:lnSpc>
              <a:spcBef>
                <a:spcPts val="0"/>
              </a:spcBef>
              <a:buNone/>
            </a:pPr>
            <a:r>
              <a:rPr lang="fi-FI" altLang="fi-FI" sz="7200" dirty="0"/>
              <a:t>11.      </a:t>
            </a:r>
            <a:r>
              <a:rPr lang="fi-FI" altLang="fi-FI" sz="7200" dirty="0" smtClean="0"/>
              <a:t>Suomen </a:t>
            </a:r>
            <a:r>
              <a:rPr lang="fi-FI" altLang="fi-FI" sz="7200" dirty="0"/>
              <a:t>Ladun toiminnan pääsuunnat</a:t>
            </a:r>
          </a:p>
          <a:p>
            <a:pPr marL="0" indent="0">
              <a:lnSpc>
                <a:spcPct val="130000"/>
              </a:lnSpc>
              <a:spcBef>
                <a:spcPts val="0"/>
              </a:spcBef>
              <a:buNone/>
            </a:pPr>
            <a:r>
              <a:rPr lang="fi-FI" altLang="fi-FI" sz="7200" dirty="0"/>
              <a:t>12.      </a:t>
            </a:r>
            <a:r>
              <a:rPr lang="fi-FI" altLang="fi-FI" sz="7200" dirty="0" smtClean="0"/>
              <a:t>Suomen </a:t>
            </a:r>
            <a:r>
              <a:rPr lang="fi-FI" altLang="fi-FI" sz="7200" dirty="0"/>
              <a:t>Latu ry:n ajankohtaiskatsaus</a:t>
            </a:r>
          </a:p>
          <a:p>
            <a:pPr marL="0" indent="0">
              <a:lnSpc>
                <a:spcPct val="130000"/>
              </a:lnSpc>
              <a:spcBef>
                <a:spcPts val="0"/>
              </a:spcBef>
              <a:buNone/>
            </a:pPr>
            <a:r>
              <a:rPr lang="fi-FI" altLang="fi-FI" sz="7200" dirty="0"/>
              <a:t>13.  </a:t>
            </a:r>
            <a:r>
              <a:rPr lang="fi-FI" altLang="fi-FI" sz="7200" dirty="0" smtClean="0"/>
              <a:t>    Muut </a:t>
            </a:r>
            <a:r>
              <a:rPr lang="fi-FI" altLang="fi-FI" sz="7200" dirty="0"/>
              <a:t>asiat</a:t>
            </a:r>
          </a:p>
          <a:p>
            <a:pPr marL="0" indent="0">
              <a:lnSpc>
                <a:spcPct val="130000"/>
              </a:lnSpc>
              <a:spcBef>
                <a:spcPts val="0"/>
              </a:spcBef>
              <a:buNone/>
            </a:pPr>
            <a:r>
              <a:rPr lang="fi-FI" altLang="fi-FI" sz="7200" dirty="0"/>
              <a:t>14. </a:t>
            </a:r>
            <a:r>
              <a:rPr lang="fi-FI" altLang="fi-FI" sz="7200" dirty="0" smtClean="0"/>
              <a:t>     Kokouksen </a:t>
            </a:r>
            <a:r>
              <a:rPr lang="fi-FI" altLang="fi-FI" sz="7200" dirty="0"/>
              <a:t>päättäminen </a:t>
            </a:r>
          </a:p>
          <a:p>
            <a:pPr marL="609600" indent="-609600">
              <a:spcBef>
                <a:spcPct val="0"/>
              </a:spcBef>
              <a:buNone/>
              <a:defRPr/>
            </a:pPr>
            <a:endParaRPr lang="fi-FI" sz="6000" dirty="0"/>
          </a:p>
          <a:p>
            <a:pPr marL="609600" indent="-609600">
              <a:spcBef>
                <a:spcPct val="0"/>
              </a:spcBef>
              <a:buNone/>
              <a:defRPr/>
            </a:pPr>
            <a:endParaRPr lang="fi-FI" sz="1800" dirty="0"/>
          </a:p>
          <a:p>
            <a:pPr marL="609600" indent="-609600">
              <a:spcBef>
                <a:spcPct val="0"/>
              </a:spcBef>
              <a:buNone/>
              <a:defRPr/>
            </a:pPr>
            <a:endParaRPr lang="fi-FI" sz="1800" dirty="0"/>
          </a:p>
        </p:txBody>
      </p:sp>
    </p:spTree>
    <p:extLst>
      <p:ext uri="{BB962C8B-B14F-4D97-AF65-F5344CB8AC3E}">
        <p14:creationId xmlns:p14="http://schemas.microsoft.com/office/powerpoint/2010/main" val="635678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924</Words>
  <Application>Microsoft Office PowerPoint</Application>
  <PresentationFormat>Laajakuva</PresentationFormat>
  <Paragraphs>273</Paragraphs>
  <Slides>26</Slides>
  <Notes>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26</vt:i4>
      </vt:variant>
    </vt:vector>
  </HeadingPairs>
  <TitlesOfParts>
    <vt:vector size="34" baseType="lpstr">
      <vt:lpstr>Arial</vt:lpstr>
      <vt:lpstr>Brandon Grotesque Bold</vt:lpstr>
      <vt:lpstr>Brandon Grotesque Regular</vt:lpstr>
      <vt:lpstr>Calibri</vt:lpstr>
      <vt:lpstr>Calibri Light</vt:lpstr>
      <vt:lpstr>PF BeauSans Pro Thin</vt:lpstr>
      <vt:lpstr>Wingdings</vt:lpstr>
      <vt:lpstr>Office-teema</vt:lpstr>
      <vt:lpstr>PowerPoint-esitys</vt:lpstr>
      <vt:lpstr>Esityslista</vt:lpstr>
      <vt:lpstr>Esityslista</vt:lpstr>
      <vt:lpstr>Järjestäytyminen</vt:lpstr>
      <vt:lpstr>Esityslista</vt:lpstr>
      <vt:lpstr>Esityslista</vt:lpstr>
      <vt:lpstr> Kokouksen laillisuuden toteaminen </vt:lpstr>
      <vt:lpstr>Esityslista</vt:lpstr>
      <vt:lpstr>Esityslista</vt:lpstr>
      <vt:lpstr> Vuosikertomus 2016</vt:lpstr>
      <vt:lpstr>Esityslista</vt:lpstr>
      <vt:lpstr>Suomen Latu ry:n tuloslaskelma, tase ja tilintarkastuskertomus  kaudelta 1.1. – 31.12.2016 </vt:lpstr>
      <vt:lpstr>Esityslista</vt:lpstr>
      <vt:lpstr>Esityslista</vt:lpstr>
      <vt:lpstr>Tilintarkastajien lausunto</vt:lpstr>
      <vt:lpstr>Esityslista</vt:lpstr>
      <vt:lpstr>Suomen Ladun jäsenmaksut vuodelle 2018</vt:lpstr>
      <vt:lpstr>Esityslista</vt:lpstr>
      <vt:lpstr>Toiminnan pääsuunnat</vt:lpstr>
      <vt:lpstr>Esityslista</vt:lpstr>
      <vt:lpstr> Suomen Ladun ajankohtaiset asiat </vt:lpstr>
      <vt:lpstr>Esityslista</vt:lpstr>
      <vt:lpstr>Muut asiat</vt:lpstr>
      <vt:lpstr>Esityslista</vt:lpstr>
      <vt:lpstr>PowerPoint-esitys</vt:lpstr>
      <vt:lpstr>PowerPoint-esitys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Toni Hilden</dc:creator>
  <cp:lastModifiedBy>Mika Asikainen</cp:lastModifiedBy>
  <cp:revision>176</cp:revision>
  <cp:lastPrinted>2017-04-19T10:26:19Z</cp:lastPrinted>
  <dcterms:created xsi:type="dcterms:W3CDTF">2015-06-05T05:45:32Z</dcterms:created>
  <dcterms:modified xsi:type="dcterms:W3CDTF">2017-04-21T10:24:56Z</dcterms:modified>
</cp:coreProperties>
</file>