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03" r:id="rId3"/>
  </p:sldMasterIdLst>
  <p:notesMasterIdLst>
    <p:notesMasterId r:id="rId13"/>
  </p:notesMasterIdLst>
  <p:sldIdLst>
    <p:sldId id="275" r:id="rId4"/>
    <p:sldId id="1587" r:id="rId5"/>
    <p:sldId id="1594" r:id="rId6"/>
    <p:sldId id="1599" r:id="rId7"/>
    <p:sldId id="1600" r:id="rId8"/>
    <p:sldId id="1572" r:id="rId9"/>
    <p:sldId id="1603" r:id="rId10"/>
    <p:sldId id="289" r:id="rId11"/>
    <p:sldId id="157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1E7"/>
    <a:srgbClr val="2A6471"/>
    <a:srgbClr val="E9F1F4"/>
    <a:srgbClr val="E60F28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70280345391611"/>
          <c:y val="0.16893878318260616"/>
          <c:w val="0.76690840275400363"/>
          <c:h val="0.765508469266275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Kyllä, kävin 
hiihtämässä 
omatoimisesti</c:v>
                </c:pt>
              </c:strCache>
            </c:strRef>
          </c:tx>
          <c:spPr>
            <a:solidFill>
              <a:srgbClr val="007ED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FFFFFF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Taul1!$A$6:$A$23</c:f>
              <c:strCache>
                <c:ptCount val="18"/>
                <c:pt idx="0">
                  <c:v>Kaikki 2024, n=500</c:v>
                </c:pt>
                <c:pt idx="1">
                  <c:v>Kaikki 2023, n=1003</c:v>
                </c:pt>
                <c:pt idx="2">
                  <c:v>Kaikki 2022, n=1004</c:v>
                </c:pt>
                <c:pt idx="3">
                  <c:v>2024</c:v>
                </c:pt>
                <c:pt idx="4">
                  <c:v>SUKUPUOLI</c:v>
                </c:pt>
                <c:pt idx="5">
                  <c:v>Nainen, n=248</c:v>
                </c:pt>
                <c:pt idx="6">
                  <c:v>Mies, n=252</c:v>
                </c:pt>
                <c:pt idx="7">
                  <c:v>IKÄRYHMÄ</c:v>
                </c:pt>
                <c:pt idx="8">
                  <c:v>15-24 vuotta, n=38</c:v>
                </c:pt>
                <c:pt idx="9">
                  <c:v>25-34 vuotta, n=85</c:v>
                </c:pt>
                <c:pt idx="10">
                  <c:v>35-49 vuotta, n=123</c:v>
                </c:pt>
                <c:pt idx="11">
                  <c:v>50-64 vuotta, n=110</c:v>
                </c:pt>
                <c:pt idx="12">
                  <c:v>65-79 vuotta, n=144</c:v>
                </c:pt>
                <c:pt idx="13">
                  <c:v>SUURALUE</c:v>
                </c:pt>
                <c:pt idx="14">
                  <c:v>Helsinki-Uusimaa, n=161</c:v>
                </c:pt>
                <c:pt idx="15">
                  <c:v>Etelä-Suomi, n=94</c:v>
                </c:pt>
                <c:pt idx="16">
                  <c:v>Länsi-Suomi, n=123</c:v>
                </c:pt>
                <c:pt idx="17">
                  <c:v>Pohjois- ja Itä-Suomi, n=122</c:v>
                </c:pt>
              </c:strCache>
            </c:strRef>
          </c:cat>
          <c:val>
            <c:numRef>
              <c:f>Taul1!$B$6:$B$23</c:f>
              <c:numCache>
                <c:formatCode>General</c:formatCode>
                <c:ptCount val="18"/>
                <c:pt idx="0">
                  <c:v>3.6677900000000001</c:v>
                </c:pt>
                <c:pt idx="1">
                  <c:v>5.5073299999999996</c:v>
                </c:pt>
                <c:pt idx="2">
                  <c:v>7.1426299999999996</c:v>
                </c:pt>
                <c:pt idx="5">
                  <c:v>2.5750600000000001</c:v>
                </c:pt>
                <c:pt idx="6">
                  <c:v>4.7962100000000003</c:v>
                </c:pt>
                <c:pt idx="8">
                  <c:v>3.25752</c:v>
                </c:pt>
                <c:pt idx="9">
                  <c:v>4.1377699999999997</c:v>
                </c:pt>
                <c:pt idx="10">
                  <c:v>5.2555899999999998</c:v>
                </c:pt>
                <c:pt idx="11">
                  <c:v>3.5524499999999999</c:v>
                </c:pt>
                <c:pt idx="12">
                  <c:v>2.2825600000000001</c:v>
                </c:pt>
                <c:pt idx="14">
                  <c:v>3.7667199999999998</c:v>
                </c:pt>
                <c:pt idx="15">
                  <c:v>3.7468699999999999</c:v>
                </c:pt>
                <c:pt idx="16">
                  <c:v>4.0946600000000002</c:v>
                </c:pt>
                <c:pt idx="17">
                  <c:v>3.0276700000000001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7-4D40-8E3E-C00E2F207F70}"/>
            </c:ext>
          </c:extLst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Kyllä, kävin hiihtämässä 
paikallisessa Kansallisen 
hiihtopäivän tapahtumassa</c:v>
                </c:pt>
              </c:strCache>
            </c:strRef>
          </c:tx>
          <c:spPr>
            <a:solidFill>
              <a:srgbClr val="3BB0FF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262626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Taul1!$A$6:$A$23</c:f>
              <c:strCache>
                <c:ptCount val="18"/>
                <c:pt idx="0">
                  <c:v>Kaikki 2024, n=500</c:v>
                </c:pt>
                <c:pt idx="1">
                  <c:v>Kaikki 2023, n=1003</c:v>
                </c:pt>
                <c:pt idx="2">
                  <c:v>Kaikki 2022, n=1004</c:v>
                </c:pt>
                <c:pt idx="3">
                  <c:v>2024</c:v>
                </c:pt>
                <c:pt idx="4">
                  <c:v>SUKUPUOLI</c:v>
                </c:pt>
                <c:pt idx="5">
                  <c:v>Nainen, n=248</c:v>
                </c:pt>
                <c:pt idx="6">
                  <c:v>Mies, n=252</c:v>
                </c:pt>
                <c:pt idx="7">
                  <c:v>IKÄRYHMÄ</c:v>
                </c:pt>
                <c:pt idx="8">
                  <c:v>15-24 vuotta, n=38</c:v>
                </c:pt>
                <c:pt idx="9">
                  <c:v>25-34 vuotta, n=85</c:v>
                </c:pt>
                <c:pt idx="10">
                  <c:v>35-49 vuotta, n=123</c:v>
                </c:pt>
                <c:pt idx="11">
                  <c:v>50-64 vuotta, n=110</c:v>
                </c:pt>
                <c:pt idx="12">
                  <c:v>65-79 vuotta, n=144</c:v>
                </c:pt>
                <c:pt idx="13">
                  <c:v>SUURALUE</c:v>
                </c:pt>
                <c:pt idx="14">
                  <c:v>Helsinki-Uusimaa, n=161</c:v>
                </c:pt>
                <c:pt idx="15">
                  <c:v>Etelä-Suomi, n=94</c:v>
                </c:pt>
                <c:pt idx="16">
                  <c:v>Länsi-Suomi, n=123</c:v>
                </c:pt>
                <c:pt idx="17">
                  <c:v>Pohjois- ja Itä-Suomi, n=122</c:v>
                </c:pt>
              </c:strCache>
            </c:strRef>
          </c:cat>
          <c:val>
            <c:numRef>
              <c:f>Taul1!$C$6:$C$23</c:f>
              <c:numCache>
                <c:formatCode>General</c:formatCode>
                <c:ptCount val="18"/>
                <c:pt idx="0">
                  <c:v>1.15344</c:v>
                </c:pt>
                <c:pt idx="2">
                  <c:v>0.21862000000000001</c:v>
                </c:pt>
                <c:pt idx="5">
                  <c:v>0.79183000000000003</c:v>
                </c:pt>
                <c:pt idx="6">
                  <c:v>1.5268699999999999</c:v>
                </c:pt>
                <c:pt idx="9">
                  <c:v>5.4242999999999997</c:v>
                </c:pt>
                <c:pt idx="11">
                  <c:v>0.59033000000000002</c:v>
                </c:pt>
                <c:pt idx="16">
                  <c:v>2.9878800000000001</c:v>
                </c:pt>
                <c:pt idx="17">
                  <c:v>1.6755100000000001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C7-4D40-8E3E-C00E2F207F70}"/>
            </c:ext>
          </c:extLst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Olin tietoinen, 
mutta en käynyt 
hiihtämässä</c:v>
                </c:pt>
              </c:strCache>
            </c:strRef>
          </c:tx>
          <c:spPr>
            <a:solidFill>
              <a:srgbClr val="F39FC7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BC7-4D40-8E3E-C00E2F207F7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262626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Taul1!$A$6:$A$23</c:f>
              <c:strCache>
                <c:ptCount val="18"/>
                <c:pt idx="0">
                  <c:v>Kaikki 2024, n=500</c:v>
                </c:pt>
                <c:pt idx="1">
                  <c:v>Kaikki 2023, n=1003</c:v>
                </c:pt>
                <c:pt idx="2">
                  <c:v>Kaikki 2022, n=1004</c:v>
                </c:pt>
                <c:pt idx="3">
                  <c:v>2024</c:v>
                </c:pt>
                <c:pt idx="4">
                  <c:v>SUKUPUOLI</c:v>
                </c:pt>
                <c:pt idx="5">
                  <c:v>Nainen, n=248</c:v>
                </c:pt>
                <c:pt idx="6">
                  <c:v>Mies, n=252</c:v>
                </c:pt>
                <c:pt idx="7">
                  <c:v>IKÄRYHMÄ</c:v>
                </c:pt>
                <c:pt idx="8">
                  <c:v>15-24 vuotta, n=38</c:v>
                </c:pt>
                <c:pt idx="9">
                  <c:v>25-34 vuotta, n=85</c:v>
                </c:pt>
                <c:pt idx="10">
                  <c:v>35-49 vuotta, n=123</c:v>
                </c:pt>
                <c:pt idx="11">
                  <c:v>50-64 vuotta, n=110</c:v>
                </c:pt>
                <c:pt idx="12">
                  <c:v>65-79 vuotta, n=144</c:v>
                </c:pt>
                <c:pt idx="13">
                  <c:v>SUURALUE</c:v>
                </c:pt>
                <c:pt idx="14">
                  <c:v>Helsinki-Uusimaa, n=161</c:v>
                </c:pt>
                <c:pt idx="15">
                  <c:v>Etelä-Suomi, n=94</c:v>
                </c:pt>
                <c:pt idx="16">
                  <c:v>Länsi-Suomi, n=123</c:v>
                </c:pt>
                <c:pt idx="17">
                  <c:v>Pohjois- ja Itä-Suomi, n=122</c:v>
                </c:pt>
              </c:strCache>
            </c:strRef>
          </c:cat>
          <c:val>
            <c:numRef>
              <c:f>Taul1!$D$6:$D$23</c:f>
              <c:numCache>
                <c:formatCode>General</c:formatCode>
                <c:ptCount val="18"/>
                <c:pt idx="0">
                  <c:v>43.362540000000003</c:v>
                </c:pt>
                <c:pt idx="1">
                  <c:v>27.138020000000001</c:v>
                </c:pt>
                <c:pt idx="2">
                  <c:v>43.557180000000002</c:v>
                </c:pt>
                <c:pt idx="5">
                  <c:v>46.965719999999997</c:v>
                </c:pt>
                <c:pt idx="6">
                  <c:v>39.641680000000001</c:v>
                </c:pt>
                <c:pt idx="8">
                  <c:v>24.278549999999999</c:v>
                </c:pt>
                <c:pt idx="9">
                  <c:v>32.017560000000003</c:v>
                </c:pt>
                <c:pt idx="10">
                  <c:v>34.609819999999999</c:v>
                </c:pt>
                <c:pt idx="11">
                  <c:v>42.698039999999999</c:v>
                </c:pt>
                <c:pt idx="12">
                  <c:v>65.32159</c:v>
                </c:pt>
                <c:pt idx="14">
                  <c:v>44.138680000000001</c:v>
                </c:pt>
                <c:pt idx="15">
                  <c:v>38.299770000000002</c:v>
                </c:pt>
                <c:pt idx="16">
                  <c:v>38.619349999999997</c:v>
                </c:pt>
                <c:pt idx="17">
                  <c:v>51.507899999999999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C7-4D40-8E3E-C00E2F207F70}"/>
            </c:ext>
          </c:extLst>
        </c:ser>
        <c:ser>
          <c:idx val="3"/>
          <c:order val="3"/>
          <c:tx>
            <c:strRef>
              <c:f>Taul1!$E$5</c:f>
              <c:strCache>
                <c:ptCount val="1"/>
                <c:pt idx="0">
                  <c:v>En ole 
kuullutkaan 
päivästä</c:v>
                </c:pt>
              </c:strCache>
            </c:strRef>
          </c:tx>
          <c:spPr>
            <a:solidFill>
              <a:srgbClr val="EB599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262626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Taul1!$A$6:$A$23</c:f>
              <c:strCache>
                <c:ptCount val="18"/>
                <c:pt idx="0">
                  <c:v>Kaikki 2024, n=500</c:v>
                </c:pt>
                <c:pt idx="1">
                  <c:v>Kaikki 2023, n=1003</c:v>
                </c:pt>
                <c:pt idx="2">
                  <c:v>Kaikki 2022, n=1004</c:v>
                </c:pt>
                <c:pt idx="3">
                  <c:v>2024</c:v>
                </c:pt>
                <c:pt idx="4">
                  <c:v>SUKUPUOLI</c:v>
                </c:pt>
                <c:pt idx="5">
                  <c:v>Nainen, n=248</c:v>
                </c:pt>
                <c:pt idx="6">
                  <c:v>Mies, n=252</c:v>
                </c:pt>
                <c:pt idx="7">
                  <c:v>IKÄRYHMÄ</c:v>
                </c:pt>
                <c:pt idx="8">
                  <c:v>15-24 vuotta, n=38</c:v>
                </c:pt>
                <c:pt idx="9">
                  <c:v>25-34 vuotta, n=85</c:v>
                </c:pt>
                <c:pt idx="10">
                  <c:v>35-49 vuotta, n=123</c:v>
                </c:pt>
                <c:pt idx="11">
                  <c:v>50-64 vuotta, n=110</c:v>
                </c:pt>
                <c:pt idx="12">
                  <c:v>65-79 vuotta, n=144</c:v>
                </c:pt>
                <c:pt idx="13">
                  <c:v>SUURALUE</c:v>
                </c:pt>
                <c:pt idx="14">
                  <c:v>Helsinki-Uusimaa, n=161</c:v>
                </c:pt>
                <c:pt idx="15">
                  <c:v>Etelä-Suomi, n=94</c:v>
                </c:pt>
                <c:pt idx="16">
                  <c:v>Länsi-Suomi, n=123</c:v>
                </c:pt>
                <c:pt idx="17">
                  <c:v>Pohjois- ja Itä-Suomi, n=122</c:v>
                </c:pt>
              </c:strCache>
            </c:strRef>
          </c:cat>
          <c:val>
            <c:numRef>
              <c:f>Taul1!$E$6:$E$23</c:f>
              <c:numCache>
                <c:formatCode>General</c:formatCode>
                <c:ptCount val="18"/>
                <c:pt idx="0">
                  <c:v>51.816220000000001</c:v>
                </c:pt>
                <c:pt idx="1">
                  <c:v>67.354650000000007</c:v>
                </c:pt>
                <c:pt idx="2">
                  <c:v>49.081580000000002</c:v>
                </c:pt>
                <c:pt idx="5">
                  <c:v>49.667389999999997</c:v>
                </c:pt>
                <c:pt idx="6">
                  <c:v>54.035240000000002</c:v>
                </c:pt>
                <c:pt idx="8">
                  <c:v>72.463920000000002</c:v>
                </c:pt>
                <c:pt idx="9">
                  <c:v>58.420380000000002</c:v>
                </c:pt>
                <c:pt idx="10">
                  <c:v>60.134590000000003</c:v>
                </c:pt>
                <c:pt idx="11">
                  <c:v>53.159170000000003</c:v>
                </c:pt>
                <c:pt idx="12">
                  <c:v>32.395850000000003</c:v>
                </c:pt>
                <c:pt idx="14">
                  <c:v>52.0946</c:v>
                </c:pt>
                <c:pt idx="15">
                  <c:v>57.953360000000004</c:v>
                </c:pt>
                <c:pt idx="16">
                  <c:v>54.298099999999998</c:v>
                </c:pt>
                <c:pt idx="17">
                  <c:v>43.788919999999997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C7-4D40-8E3E-C00E2F207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85419376"/>
        <c:axId val="485417136"/>
      </c:barChart>
      <c:catAx>
        <c:axId val="4854193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rgbClr val="26262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85417136"/>
        <c:crosses val="autoZero"/>
        <c:auto val="1"/>
        <c:lblAlgn val="ctr"/>
        <c:lblOffset val="100"/>
        <c:tickLblSkip val="1"/>
        <c:noMultiLvlLbl val="0"/>
      </c:catAx>
      <c:valAx>
        <c:axId val="485417136"/>
        <c:scaling>
          <c:orientation val="minMax"/>
          <c:max val="100.01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>
                    <a:solidFill>
                      <a:srgbClr val="A0A0A0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sz="1000" b="0">
                    <a:solidFill>
                      <a:srgbClr val="A0A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758663153077809"/>
              <c:y val="0.9454249322195537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rgbClr val="A0A0A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85419376"/>
        <c:crosses val="autoZero"/>
        <c:crossBetween val="between"/>
        <c:majorUnit val="10"/>
        <c:minorUnit val="1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5925596256989619"/>
          <c:y val="3.5684126440716654E-2"/>
          <c:w val="0.80525381338202295"/>
          <c:h val="0.12741360887201353"/>
        </c:manualLayout>
      </c:layout>
      <c:overlay val="0"/>
      <c:txPr>
        <a:bodyPr/>
        <a:lstStyle/>
        <a:p>
          <a:pPr>
            <a:defRPr sz="1100">
              <a:solidFill>
                <a:srgbClr val="262626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70280345391611"/>
          <c:y val="0.16893878318260616"/>
          <c:w val="0.76690840275400363"/>
          <c:h val="0.765508469266275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Kyllä, 
säännöllisesti</c:v>
                </c:pt>
              </c:strCache>
            </c:strRef>
          </c:tx>
          <c:spPr>
            <a:solidFill>
              <a:srgbClr val="007ED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FFFFFF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Taul1!$A$6:$A$20</c:f>
              <c:strCache>
                <c:ptCount val="15"/>
                <c:pt idx="0">
                  <c:v>Kaikki, n=500</c:v>
                </c:pt>
                <c:pt idx="1">
                  <c:v>SUKUPUOLI</c:v>
                </c:pt>
                <c:pt idx="2">
                  <c:v>Nainen, n=248</c:v>
                </c:pt>
                <c:pt idx="3">
                  <c:v>Mies, n=252</c:v>
                </c:pt>
                <c:pt idx="4">
                  <c:v>IKÄRYHMÄ</c:v>
                </c:pt>
                <c:pt idx="5">
                  <c:v>15-24 vuotta, n=38</c:v>
                </c:pt>
                <c:pt idx="6">
                  <c:v>25-34 vuotta, n=85</c:v>
                </c:pt>
                <c:pt idx="7">
                  <c:v>35-49 vuotta, n=123</c:v>
                </c:pt>
                <c:pt idx="8">
                  <c:v>50-64 vuotta, n=110</c:v>
                </c:pt>
                <c:pt idx="9">
                  <c:v>65-79 vuotta, n=144</c:v>
                </c:pt>
                <c:pt idx="10">
                  <c:v>SUURALUE</c:v>
                </c:pt>
                <c:pt idx="11">
                  <c:v>Helsinki-Uusimaa, n=161</c:v>
                </c:pt>
                <c:pt idx="12">
                  <c:v>Etelä-Suomi, n=94</c:v>
                </c:pt>
                <c:pt idx="13">
                  <c:v>Länsi-Suomi, n=123</c:v>
                </c:pt>
                <c:pt idx="14">
                  <c:v>Pohjois- ja Itä-Suomi, n=122</c:v>
                </c:pt>
              </c:strCache>
            </c:strRef>
          </c:cat>
          <c:val>
            <c:numRef>
              <c:f>Taul1!$B$6:$B$20</c:f>
              <c:numCache>
                <c:formatCode>General</c:formatCode>
                <c:ptCount val="15"/>
                <c:pt idx="0">
                  <c:v>3.1135999999999999</c:v>
                </c:pt>
                <c:pt idx="2">
                  <c:v>4.7424200000000001</c:v>
                </c:pt>
                <c:pt idx="3">
                  <c:v>1.4315899999999999</c:v>
                </c:pt>
                <c:pt idx="5">
                  <c:v>2.97994</c:v>
                </c:pt>
                <c:pt idx="6">
                  <c:v>4.2985600000000002</c:v>
                </c:pt>
                <c:pt idx="7">
                  <c:v>5.7806499999999996</c:v>
                </c:pt>
                <c:pt idx="8">
                  <c:v>1.9784999999999999</c:v>
                </c:pt>
                <c:pt idx="9">
                  <c:v>1.0854999999999999</c:v>
                </c:pt>
                <c:pt idx="11">
                  <c:v>2.6620499999999998</c:v>
                </c:pt>
                <c:pt idx="12">
                  <c:v>2.4586100000000002</c:v>
                </c:pt>
                <c:pt idx="13">
                  <c:v>3.8558400000000002</c:v>
                </c:pt>
                <c:pt idx="14">
                  <c:v>3.4607800000000002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7-4D40-8E3E-C00E2F207F70}"/>
            </c:ext>
          </c:extLst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Kyllä, 
satunnaisesti</c:v>
                </c:pt>
              </c:strCache>
            </c:strRef>
          </c:tx>
          <c:spPr>
            <a:solidFill>
              <a:srgbClr val="3BB0FF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262626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Taul1!$A$6:$A$20</c:f>
              <c:strCache>
                <c:ptCount val="15"/>
                <c:pt idx="0">
                  <c:v>Kaikki, n=500</c:v>
                </c:pt>
                <c:pt idx="1">
                  <c:v>SUKUPUOLI</c:v>
                </c:pt>
                <c:pt idx="2">
                  <c:v>Nainen, n=248</c:v>
                </c:pt>
                <c:pt idx="3">
                  <c:v>Mies, n=252</c:v>
                </c:pt>
                <c:pt idx="4">
                  <c:v>IKÄRYHMÄ</c:v>
                </c:pt>
                <c:pt idx="5">
                  <c:v>15-24 vuotta, n=38</c:v>
                </c:pt>
                <c:pt idx="6">
                  <c:v>25-34 vuotta, n=85</c:v>
                </c:pt>
                <c:pt idx="7">
                  <c:v>35-49 vuotta, n=123</c:v>
                </c:pt>
                <c:pt idx="8">
                  <c:v>50-64 vuotta, n=110</c:v>
                </c:pt>
                <c:pt idx="9">
                  <c:v>65-79 vuotta, n=144</c:v>
                </c:pt>
                <c:pt idx="10">
                  <c:v>SUURALUE</c:v>
                </c:pt>
                <c:pt idx="11">
                  <c:v>Helsinki-Uusimaa, n=161</c:v>
                </c:pt>
                <c:pt idx="12">
                  <c:v>Etelä-Suomi, n=94</c:v>
                </c:pt>
                <c:pt idx="13">
                  <c:v>Länsi-Suomi, n=123</c:v>
                </c:pt>
                <c:pt idx="14">
                  <c:v>Pohjois- ja Itä-Suomi, n=122</c:v>
                </c:pt>
              </c:strCache>
            </c:strRef>
          </c:cat>
          <c:val>
            <c:numRef>
              <c:f>Taul1!$C$6:$C$20</c:f>
              <c:numCache>
                <c:formatCode>General</c:formatCode>
                <c:ptCount val="15"/>
                <c:pt idx="0">
                  <c:v>16.223289999999999</c:v>
                </c:pt>
                <c:pt idx="2">
                  <c:v>19.26652</c:v>
                </c:pt>
                <c:pt idx="3">
                  <c:v>13.08066</c:v>
                </c:pt>
                <c:pt idx="5">
                  <c:v>30.22531</c:v>
                </c:pt>
                <c:pt idx="6">
                  <c:v>26.062729999999998</c:v>
                </c:pt>
                <c:pt idx="7">
                  <c:v>15.40469</c:v>
                </c:pt>
                <c:pt idx="8">
                  <c:v>12.07849</c:v>
                </c:pt>
                <c:pt idx="9">
                  <c:v>8.7075499999999995</c:v>
                </c:pt>
                <c:pt idx="11">
                  <c:v>20.77007</c:v>
                </c:pt>
                <c:pt idx="12">
                  <c:v>15.972910000000001</c:v>
                </c:pt>
                <c:pt idx="13">
                  <c:v>14.57249</c:v>
                </c:pt>
                <c:pt idx="14">
                  <c:v>12.28412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C7-4D40-8E3E-C00E2F207F70}"/>
            </c:ext>
          </c:extLst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En harrasta vielä, 
mutta laji kiinnostaa minua</c:v>
                </c:pt>
              </c:strCache>
            </c:strRef>
          </c:tx>
          <c:spPr>
            <a:solidFill>
              <a:srgbClr val="B9E6FD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BC7-4D40-8E3E-C00E2F207F7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262626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Taul1!$A$6:$A$20</c:f>
              <c:strCache>
                <c:ptCount val="15"/>
                <c:pt idx="0">
                  <c:v>Kaikki, n=500</c:v>
                </c:pt>
                <c:pt idx="1">
                  <c:v>SUKUPUOLI</c:v>
                </c:pt>
                <c:pt idx="2">
                  <c:v>Nainen, n=248</c:v>
                </c:pt>
                <c:pt idx="3">
                  <c:v>Mies, n=252</c:v>
                </c:pt>
                <c:pt idx="4">
                  <c:v>IKÄRYHMÄ</c:v>
                </c:pt>
                <c:pt idx="5">
                  <c:v>15-24 vuotta, n=38</c:v>
                </c:pt>
                <c:pt idx="6">
                  <c:v>25-34 vuotta, n=85</c:v>
                </c:pt>
                <c:pt idx="7">
                  <c:v>35-49 vuotta, n=123</c:v>
                </c:pt>
                <c:pt idx="8">
                  <c:v>50-64 vuotta, n=110</c:v>
                </c:pt>
                <c:pt idx="9">
                  <c:v>65-79 vuotta, n=144</c:v>
                </c:pt>
                <c:pt idx="10">
                  <c:v>SUURALUE</c:v>
                </c:pt>
                <c:pt idx="11">
                  <c:v>Helsinki-Uusimaa, n=161</c:v>
                </c:pt>
                <c:pt idx="12">
                  <c:v>Etelä-Suomi, n=94</c:v>
                </c:pt>
                <c:pt idx="13">
                  <c:v>Länsi-Suomi, n=123</c:v>
                </c:pt>
                <c:pt idx="14">
                  <c:v>Pohjois- ja Itä-Suomi, n=122</c:v>
                </c:pt>
              </c:strCache>
            </c:strRef>
          </c:cat>
          <c:val>
            <c:numRef>
              <c:f>Taul1!$D$6:$D$20</c:f>
              <c:numCache>
                <c:formatCode>General</c:formatCode>
                <c:ptCount val="15"/>
                <c:pt idx="0">
                  <c:v>13.769349999999999</c:v>
                </c:pt>
                <c:pt idx="2">
                  <c:v>15.102209999999999</c:v>
                </c:pt>
                <c:pt idx="3">
                  <c:v>12.392950000000001</c:v>
                </c:pt>
                <c:pt idx="5">
                  <c:v>16.737179999999999</c:v>
                </c:pt>
                <c:pt idx="6">
                  <c:v>19.48996</c:v>
                </c:pt>
                <c:pt idx="7">
                  <c:v>15.22504</c:v>
                </c:pt>
                <c:pt idx="8">
                  <c:v>17.034310000000001</c:v>
                </c:pt>
                <c:pt idx="9">
                  <c:v>5.0033899999999996</c:v>
                </c:pt>
                <c:pt idx="11">
                  <c:v>16.580010000000001</c:v>
                </c:pt>
                <c:pt idx="12">
                  <c:v>15.797879999999999</c:v>
                </c:pt>
                <c:pt idx="13">
                  <c:v>7.7731500000000002</c:v>
                </c:pt>
                <c:pt idx="14">
                  <c:v>14.741199999999999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C7-4D40-8E3E-C00E2F207F70}"/>
            </c:ext>
          </c:extLst>
        </c:ser>
        <c:ser>
          <c:idx val="3"/>
          <c:order val="3"/>
          <c:tx>
            <c:strRef>
              <c:f>Taul1!$E$5</c:f>
              <c:strCache>
                <c:ptCount val="1"/>
                <c:pt idx="0">
                  <c:v>En 
harrasta</c:v>
                </c:pt>
              </c:strCache>
            </c:strRef>
          </c:tx>
          <c:spPr>
            <a:solidFill>
              <a:srgbClr val="EB599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262626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Taul1!$A$6:$A$20</c:f>
              <c:strCache>
                <c:ptCount val="15"/>
                <c:pt idx="0">
                  <c:v>Kaikki, n=500</c:v>
                </c:pt>
                <c:pt idx="1">
                  <c:v>SUKUPUOLI</c:v>
                </c:pt>
                <c:pt idx="2">
                  <c:v>Nainen, n=248</c:v>
                </c:pt>
                <c:pt idx="3">
                  <c:v>Mies, n=252</c:v>
                </c:pt>
                <c:pt idx="4">
                  <c:v>IKÄRYHMÄ</c:v>
                </c:pt>
                <c:pt idx="5">
                  <c:v>15-24 vuotta, n=38</c:v>
                </c:pt>
                <c:pt idx="6">
                  <c:v>25-34 vuotta, n=85</c:v>
                </c:pt>
                <c:pt idx="7">
                  <c:v>35-49 vuotta, n=123</c:v>
                </c:pt>
                <c:pt idx="8">
                  <c:v>50-64 vuotta, n=110</c:v>
                </c:pt>
                <c:pt idx="9">
                  <c:v>65-79 vuotta, n=144</c:v>
                </c:pt>
                <c:pt idx="10">
                  <c:v>SUURALUE</c:v>
                </c:pt>
                <c:pt idx="11">
                  <c:v>Helsinki-Uusimaa, n=161</c:v>
                </c:pt>
                <c:pt idx="12">
                  <c:v>Etelä-Suomi, n=94</c:v>
                </c:pt>
                <c:pt idx="13">
                  <c:v>Länsi-Suomi, n=123</c:v>
                </c:pt>
                <c:pt idx="14">
                  <c:v>Pohjois- ja Itä-Suomi, n=122</c:v>
                </c:pt>
              </c:strCache>
            </c:strRef>
          </c:cat>
          <c:val>
            <c:numRef>
              <c:f>Taul1!$E$6:$E$20</c:f>
              <c:numCache>
                <c:formatCode>General</c:formatCode>
                <c:ptCount val="15"/>
                <c:pt idx="0">
                  <c:v>66.893749999999997</c:v>
                </c:pt>
                <c:pt idx="2">
                  <c:v>60.888849999999998</c:v>
                </c:pt>
                <c:pt idx="3">
                  <c:v>73.094809999999995</c:v>
                </c:pt>
                <c:pt idx="5">
                  <c:v>50.057569999999998</c:v>
                </c:pt>
                <c:pt idx="6">
                  <c:v>50.14875</c:v>
                </c:pt>
                <c:pt idx="7">
                  <c:v>63.589619999999996</c:v>
                </c:pt>
                <c:pt idx="8">
                  <c:v>68.908699999999996</c:v>
                </c:pt>
                <c:pt idx="9">
                  <c:v>85.203550000000007</c:v>
                </c:pt>
                <c:pt idx="11">
                  <c:v>59.987870000000001</c:v>
                </c:pt>
                <c:pt idx="12">
                  <c:v>65.770589999999999</c:v>
                </c:pt>
                <c:pt idx="13">
                  <c:v>73.798519999999996</c:v>
                </c:pt>
                <c:pt idx="14">
                  <c:v>69.513890000000004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C7-4D40-8E3E-C00E2F207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85419376"/>
        <c:axId val="485417136"/>
      </c:barChart>
      <c:catAx>
        <c:axId val="4854193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rgbClr val="26262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85417136"/>
        <c:crosses val="autoZero"/>
        <c:auto val="1"/>
        <c:lblAlgn val="ctr"/>
        <c:lblOffset val="100"/>
        <c:tickLblSkip val="1"/>
        <c:noMultiLvlLbl val="0"/>
      </c:catAx>
      <c:valAx>
        <c:axId val="485417136"/>
        <c:scaling>
          <c:orientation val="minMax"/>
          <c:max val="100.01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>
                    <a:solidFill>
                      <a:srgbClr val="A0A0A0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sz="1000" b="0">
                    <a:solidFill>
                      <a:srgbClr val="A0A0A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758663153077809"/>
              <c:y val="0.9454249322195537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rgbClr val="A0A0A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485419376"/>
        <c:crosses val="autoZero"/>
        <c:crossBetween val="between"/>
        <c:majorUnit val="10"/>
        <c:minorUnit val="1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5925596256989619"/>
          <c:y val="3.5684126440716654E-2"/>
          <c:w val="0.80525381338202295"/>
          <c:h val="0.12741360887201353"/>
        </c:manualLayout>
      </c:layout>
      <c:overlay val="0"/>
      <c:txPr>
        <a:bodyPr/>
        <a:lstStyle/>
        <a:p>
          <a:pPr>
            <a:defRPr sz="1100">
              <a:solidFill>
                <a:srgbClr val="262626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43DD9-6848-49B5-AD6E-0BEDF0B791F4}" type="datetimeFigureOut">
              <a:rPr lang="fi-FI" smtClean="0"/>
              <a:t>29.2.2024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B736C-EC97-4622-B914-3A44A28C0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76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facebook.com/Taloustutkimus/?fref=ts" TargetMode="External"/><Relationship Id="rId7" Type="http://schemas.openxmlformats.org/officeDocument/2006/relationships/hyperlink" Target="https://twitter.com/taloustutkimus?lang=fi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9.svg"/><Relationship Id="rId5" Type="http://schemas.openxmlformats.org/officeDocument/2006/relationships/hyperlink" Target="https://www.linkedin.com/company/taloustutkimus-oy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hyperlink" Target="http://www.taloustutkimus.fi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facebook.com/Taloustutkimus/?fref=ts" TargetMode="External"/><Relationship Id="rId7" Type="http://schemas.openxmlformats.org/officeDocument/2006/relationships/hyperlink" Target="https://twitter.com/taloustutkimus?lang=fi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9.svg"/><Relationship Id="rId5" Type="http://schemas.openxmlformats.org/officeDocument/2006/relationships/hyperlink" Target="https://www.linkedin.com/company/taloustutkimus-oy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hyperlink" Target="http://www.taloustutkimus.fi/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66DA828-24BC-2448-8F22-7F8301281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C5986A5-6D47-CE29-35C3-35C94E55A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B7C00FA-81D0-5E72-46A2-13910B2B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109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hän tekstiä - tummakontra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: Yksi kulma pyöristetty 6">
            <a:extLst>
              <a:ext uri="{FF2B5EF4-FFF2-40B4-BE49-F238E27FC236}">
                <a16:creationId xmlns:a16="http://schemas.microsoft.com/office/drawing/2014/main" id="{99FE3966-9398-EAEC-C4B4-A3E7DA6A16D4}"/>
              </a:ext>
            </a:extLst>
          </p:cNvPr>
          <p:cNvSpPr/>
          <p:nvPr/>
        </p:nvSpPr>
        <p:spPr>
          <a:xfrm flipV="1">
            <a:off x="-1" y="0"/>
            <a:ext cx="4588125" cy="6582128"/>
          </a:xfrm>
          <a:prstGeom prst="round1Rect">
            <a:avLst>
              <a:gd name="adj" fmla="val 5883"/>
            </a:avLst>
          </a:prstGeom>
          <a:solidFill>
            <a:schemeClr val="tx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8B603E-D148-A5EC-3C6D-638C51ABF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5091930-CD5A-C9BD-114F-C3FE72842EA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8E26BDF-BBC3-D78D-17DA-50081EFE458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9280355-D627-AD29-3BAC-C982B6ED9D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A68023A0-4BA5-0B41-DE83-789087D4AE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5" y="954088"/>
            <a:ext cx="6467475" cy="5226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FED9630F-A4E8-94D0-9280-3699D03C07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863" y="1740876"/>
            <a:ext cx="3896987" cy="337624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3600" b="1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774737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hän tekstiä -tum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B64479A-3B0D-DE50-EBAA-1358D86FE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88124" cy="658212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118B603E-D148-A5EC-3C6D-638C51ABF5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5FA232E-B5F5-42E3-289E-62A3D682CB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6E16EAE-3A30-8D2C-CBA5-0AD6DBCDA5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5DA048-1785-810D-7C00-CAD7C12B7EE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65FFA91F-A685-4421-6AB9-305A26B151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5" y="954088"/>
            <a:ext cx="6467475" cy="5226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D6F264CE-0091-6C5A-4D60-6516D39BCF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863" y="1740876"/>
            <a:ext cx="3896987" cy="337624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268898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, Vähän tekstiä  -tum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49FF8AC2-C777-59FE-057B-91DE29876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88124" cy="658212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118B603E-D148-A5EC-3C6D-638C51ABF5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3" name="Tekstin paikkamerkki 8">
            <a:extLst>
              <a:ext uri="{FF2B5EF4-FFF2-40B4-BE49-F238E27FC236}">
                <a16:creationId xmlns:a16="http://schemas.microsoft.com/office/drawing/2014/main" id="{67544261-FC9C-009C-EF0F-16E61B26B0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740876"/>
            <a:ext cx="3690450" cy="1809933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4" name="Tekstin paikkamerkki 8">
            <a:extLst>
              <a:ext uri="{FF2B5EF4-FFF2-40B4-BE49-F238E27FC236}">
                <a16:creationId xmlns:a16="http://schemas.microsoft.com/office/drawing/2014/main" id="{A75ADFE4-3E30-C288-2084-36D237090B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400" y="3582435"/>
            <a:ext cx="3690450" cy="1809933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5B2B78-5A42-4561-D533-382F9FB8976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19F91A2-3042-BECE-5EDA-71BC7EC5CC9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8727ED6F-8319-17F7-1523-478FB965B77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B2D6E5A3-9A03-6C21-0456-077D58366F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5" y="954088"/>
            <a:ext cx="6467475" cy="5226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03444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hän tekstiä -taustakuva tum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A062EDBC-0AA1-4A53-BC64-982CD32B4526}"/>
              </a:ext>
            </a:extLst>
          </p:cNvPr>
          <p:cNvSpPr/>
          <p:nvPr userDrawn="1"/>
        </p:nvSpPr>
        <p:spPr>
          <a:xfrm>
            <a:off x="0" y="0"/>
            <a:ext cx="12192000" cy="6856401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2C00076-E522-0420-56C7-2682760733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4588124" cy="658212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118B603E-D148-A5EC-3C6D-638C51ABF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D7F162A-5E62-DBFE-8C3F-5314C07861C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BB4ED17B-A97B-284A-B367-744EF7BA0FE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33B548BA-DC62-EC30-6D82-51871707C1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kstin paikkamerkki 18">
            <a:extLst>
              <a:ext uri="{FF2B5EF4-FFF2-40B4-BE49-F238E27FC236}">
                <a16:creationId xmlns:a16="http://schemas.microsoft.com/office/drawing/2014/main" id="{A8C370FA-3FC1-B519-1D67-D45CBFA6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5" y="954088"/>
            <a:ext cx="6467475" cy="5226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Tekstin paikkamerkki 8">
            <a:extLst>
              <a:ext uri="{FF2B5EF4-FFF2-40B4-BE49-F238E27FC236}">
                <a16:creationId xmlns:a16="http://schemas.microsoft.com/office/drawing/2014/main" id="{585BE211-11D9-A6E9-9359-85B4C425A9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863" y="1740876"/>
            <a:ext cx="3896987" cy="337624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38629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hän tekstiä -taustakuva vaal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73ADCDE-094B-BD03-64F1-A31B2C07D8FD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96ECFED-5909-6793-9AA2-50EF14BF3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4588124" cy="6582128"/>
          </a:xfrm>
          <a:prstGeom prst="rect">
            <a:avLst/>
          </a:prstGeom>
        </p:spPr>
      </p:pic>
      <p:sp>
        <p:nvSpPr>
          <p:cNvPr id="14" name="Päivämäärän paikkamerkki 7">
            <a:extLst>
              <a:ext uri="{FF2B5EF4-FFF2-40B4-BE49-F238E27FC236}">
                <a16:creationId xmlns:a16="http://schemas.microsoft.com/office/drawing/2014/main" id="{B2DFCAA6-8743-189D-90CF-A7ACB3A68A43}"/>
              </a:ext>
            </a:extLst>
          </p:cNvPr>
          <p:cNvSpPr txBox="1">
            <a:spLocks/>
          </p:cNvSpPr>
          <p:nvPr/>
        </p:nvSpPr>
        <p:spPr>
          <a:xfrm>
            <a:off x="10368005" y="6399565"/>
            <a:ext cx="100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8B603E-D148-A5EC-3C6D-638C51ABF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CADE93-E680-9D71-9853-DEAF964EE8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8AF3120-57E6-D830-D518-4F382A41226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025343-31B4-5376-BF1B-3FD9817C77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1ABAA17D-CB67-8662-DE37-40CD9739FC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5" y="954088"/>
            <a:ext cx="6467475" cy="5226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Tekstin paikkamerkki 8">
            <a:extLst>
              <a:ext uri="{FF2B5EF4-FFF2-40B4-BE49-F238E27FC236}">
                <a16:creationId xmlns:a16="http://schemas.microsoft.com/office/drawing/2014/main" id="{D9FA6954-47F2-187B-C4AB-A09752E63D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863" y="1740876"/>
            <a:ext cx="3896987" cy="337624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3600" b="1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66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hän tekstiä -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: Yksi kulma pyöristetty 6">
            <a:extLst>
              <a:ext uri="{FF2B5EF4-FFF2-40B4-BE49-F238E27FC236}">
                <a16:creationId xmlns:a16="http://schemas.microsoft.com/office/drawing/2014/main" id="{99FE3966-9398-EAEC-C4B4-A3E7DA6A16D4}"/>
              </a:ext>
            </a:extLst>
          </p:cNvPr>
          <p:cNvSpPr/>
          <p:nvPr/>
        </p:nvSpPr>
        <p:spPr>
          <a:xfrm flipV="1">
            <a:off x="-1" y="0"/>
            <a:ext cx="4588125" cy="6582128"/>
          </a:xfrm>
          <a:prstGeom prst="round1Rect">
            <a:avLst>
              <a:gd name="adj" fmla="val 5883"/>
            </a:avLst>
          </a:prstGeom>
          <a:solidFill>
            <a:schemeClr val="tx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8B603E-D148-A5EC-3C6D-638C51ABF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67A57F6-C0E2-6060-DB79-AE9A86BB178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5BEBF7C-81DC-B063-6896-9AEC29B705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C546391-24C3-4B08-0179-863099E6AF1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25066EAA-D3DA-E179-F243-4F9152DDE0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5" y="954088"/>
            <a:ext cx="6467475" cy="5226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FF6F9777-AF3C-35A5-72FE-F5AA6B3E6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863" y="1740876"/>
            <a:ext cx="3896987" cy="337624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3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66280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hän tekstiä -huom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: Yksi kulma pyöristetty 6">
            <a:extLst>
              <a:ext uri="{FF2B5EF4-FFF2-40B4-BE49-F238E27FC236}">
                <a16:creationId xmlns:a16="http://schemas.microsoft.com/office/drawing/2014/main" id="{99FE3966-9398-EAEC-C4B4-A3E7DA6A16D4}"/>
              </a:ext>
            </a:extLst>
          </p:cNvPr>
          <p:cNvSpPr/>
          <p:nvPr/>
        </p:nvSpPr>
        <p:spPr>
          <a:xfrm flipV="1">
            <a:off x="-1" y="0"/>
            <a:ext cx="4588125" cy="6582128"/>
          </a:xfrm>
          <a:prstGeom prst="round1Rect">
            <a:avLst>
              <a:gd name="adj" fmla="val 5883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8B603E-D148-A5EC-3C6D-638C51ABF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B471429-852C-F0A2-6D62-6439195DFB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2B01E11-4581-4D2D-B4BB-2133365347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D3D94DA-2E2C-A47B-D418-5DDD05C99E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EBD42FA-EE33-AFA8-F6B6-B78D4A3334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5" y="954088"/>
            <a:ext cx="6467475" cy="5226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FE175011-E8F7-C86F-F7AE-59E708BB34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863" y="1740876"/>
            <a:ext cx="3896987" cy="337624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3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9365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hän tekstiä -kuva">
    <p:bg>
      <p:bgPr>
        <a:blipFill dpi="0" rotWithShape="1">
          <a:blip r:embed="rId2">
            <a:lum/>
          </a:blip>
          <a:srcRect/>
          <a:stretch>
            <a:fillRect l="-40000"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8BF1DE52-5021-5DD1-BB02-8B0C8A1BB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" y="0"/>
            <a:ext cx="12190815" cy="6867832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060BE68-CDC1-8F8F-157A-82762CBD96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AA8CC2-C5DC-3DE9-5E52-417A05229EE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790039" y="152145"/>
            <a:ext cx="3189494" cy="365125"/>
          </a:xfrm>
        </p:spPr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62267C-DD02-2A63-8709-B75FEED743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60EC2D7-8E54-7C93-DD2C-1666063DD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14" name="Tekstin paikkamerkki 18">
            <a:extLst>
              <a:ext uri="{FF2B5EF4-FFF2-40B4-BE49-F238E27FC236}">
                <a16:creationId xmlns:a16="http://schemas.microsoft.com/office/drawing/2014/main" id="{E2B984ED-60E7-D8AE-34ED-1A50BCD931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5" y="2054942"/>
            <a:ext cx="6467475" cy="41251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" name="Tekstin paikkamerkki 8">
            <a:extLst>
              <a:ext uri="{FF2B5EF4-FFF2-40B4-BE49-F238E27FC236}">
                <a16:creationId xmlns:a16="http://schemas.microsoft.com/office/drawing/2014/main" id="{E4BE79B0-BC00-CD2B-3D48-A288C811FD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24" y="954088"/>
            <a:ext cx="6467475" cy="110085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09943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/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9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8200" y="1356852"/>
            <a:ext cx="10515600" cy="4820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60F28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Päivämäärän paikkamerkki 2">
            <a:extLst>
              <a:ext uri="{FF2B5EF4-FFF2-40B4-BE49-F238E27FC236}">
                <a16:creationId xmlns:a16="http://schemas.microsoft.com/office/drawing/2014/main" id="{754B123F-EADE-6979-BB72-743A70FB18F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707384" y="6378645"/>
            <a:ext cx="2743200" cy="365125"/>
          </a:xfrm>
        </p:spPr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A6CC60CB-21D4-BC32-971D-49D734D6B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864734" y="152145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73DB3935-A3F9-1C28-7B23-23ECC2262B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73504" y="6378645"/>
            <a:ext cx="406029" cy="365125"/>
          </a:xfrm>
        </p:spPr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ekstin paikkamerkki 8">
            <a:extLst>
              <a:ext uri="{FF2B5EF4-FFF2-40B4-BE49-F238E27FC236}">
                <a16:creationId xmlns:a16="http://schemas.microsoft.com/office/drawing/2014/main" id="{7D664C4C-9C88-99B1-075D-88F183AC41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3511" y="565184"/>
            <a:ext cx="10484978" cy="65479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lnSpc>
                <a:spcPts val="3500"/>
              </a:lnSpc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20502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6D1262C2-36C8-77E9-6D3A-27C5E9F958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5" y="3582434"/>
            <a:ext cx="3261753" cy="1062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Nimi </a:t>
            </a:r>
            <a:r>
              <a:rPr lang="fi-FI" dirty="0" err="1"/>
              <a:t>Nimi</a:t>
            </a:r>
            <a:r>
              <a:rPr lang="fi-FI" dirty="0"/>
              <a:t> Työ </a:t>
            </a:r>
            <a:r>
              <a:rPr lang="fi-FI" dirty="0" err="1"/>
              <a:t>työ</a:t>
            </a:r>
            <a:endParaRPr lang="fi-FI" dirty="0"/>
          </a:p>
          <a:p>
            <a:pPr lvl="0"/>
            <a:r>
              <a:rPr lang="fi-FI" dirty="0"/>
              <a:t>00000000</a:t>
            </a:r>
          </a:p>
          <a:p>
            <a:pPr lvl="0"/>
            <a:r>
              <a:rPr lang="fi-FI" dirty="0"/>
              <a:t>email@taloustutkimus.fi</a:t>
            </a:r>
          </a:p>
          <a:p>
            <a:pPr lvl="0"/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8B603E-D148-A5EC-3C6D-638C51ABF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3" name="Tekstin paikkamerkki 8">
            <a:extLst>
              <a:ext uri="{FF2B5EF4-FFF2-40B4-BE49-F238E27FC236}">
                <a16:creationId xmlns:a16="http://schemas.microsoft.com/office/drawing/2014/main" id="{67544261-FC9C-009C-EF0F-16E61B26B0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863" y="1740876"/>
            <a:ext cx="3896987" cy="1809933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Kiitos</a:t>
            </a:r>
          </a:p>
        </p:txBody>
      </p:sp>
      <p:sp>
        <p:nvSpPr>
          <p:cNvPr id="4" name="Tekstin paikkamerkki 8">
            <a:extLst>
              <a:ext uri="{FF2B5EF4-FFF2-40B4-BE49-F238E27FC236}">
                <a16:creationId xmlns:a16="http://schemas.microsoft.com/office/drawing/2014/main" id="{A75ADFE4-3E30-C288-2084-36D237090B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863" y="3582435"/>
            <a:ext cx="3896987" cy="1809933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Tekstin paikkamerkki 18">
            <a:extLst>
              <a:ext uri="{FF2B5EF4-FFF2-40B4-BE49-F238E27FC236}">
                <a16:creationId xmlns:a16="http://schemas.microsoft.com/office/drawing/2014/main" id="{47449A1A-2603-0D7E-32B9-2118C54551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76384" y="3582434"/>
            <a:ext cx="3261753" cy="1062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Nimi </a:t>
            </a:r>
            <a:r>
              <a:rPr lang="fi-FI" dirty="0" err="1"/>
              <a:t>Nimi</a:t>
            </a:r>
            <a:r>
              <a:rPr lang="fi-FI" dirty="0"/>
              <a:t> Työ </a:t>
            </a:r>
            <a:r>
              <a:rPr lang="fi-FI" dirty="0" err="1"/>
              <a:t>työ</a:t>
            </a:r>
            <a:endParaRPr lang="fi-FI" dirty="0"/>
          </a:p>
          <a:p>
            <a:pPr lvl="0"/>
            <a:r>
              <a:rPr lang="fi-FI" dirty="0"/>
              <a:t>00000000</a:t>
            </a:r>
          </a:p>
          <a:p>
            <a:pPr lvl="0"/>
            <a:r>
              <a:rPr lang="fi-FI" dirty="0"/>
              <a:t>email@taloustutkimus.fi</a:t>
            </a:r>
          </a:p>
          <a:p>
            <a:pPr lvl="0"/>
            <a:endParaRPr lang="fi-FI" dirty="0"/>
          </a:p>
        </p:txBody>
      </p:sp>
      <p:pic>
        <p:nvPicPr>
          <p:cNvPr id="9" name="Kuva 8">
            <a:hlinkClick r:id="rId3"/>
            <a:extLst>
              <a:ext uri="{FF2B5EF4-FFF2-40B4-BE49-F238E27FC236}">
                <a16:creationId xmlns:a16="http://schemas.microsoft.com/office/drawing/2014/main" id="{8BE84BD9-4C26-400D-00C8-5426E2B8D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4742" y="6076650"/>
            <a:ext cx="338554" cy="338554"/>
          </a:xfrm>
          <a:prstGeom prst="rect">
            <a:avLst/>
          </a:prstGeom>
        </p:spPr>
      </p:pic>
      <p:pic>
        <p:nvPicPr>
          <p:cNvPr id="10" name="Kuva 9">
            <a:hlinkClick r:id="rId5"/>
            <a:extLst>
              <a:ext uri="{FF2B5EF4-FFF2-40B4-BE49-F238E27FC236}">
                <a16:creationId xmlns:a16="http://schemas.microsoft.com/office/drawing/2014/main" id="{848ADDAA-704B-7F01-89F0-391426B9C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7612" y="6076650"/>
            <a:ext cx="337870" cy="338554"/>
          </a:xfrm>
          <a:prstGeom prst="rect">
            <a:avLst/>
          </a:prstGeom>
        </p:spPr>
      </p:pic>
      <p:pic>
        <p:nvPicPr>
          <p:cNvPr id="11" name="Kuva 10">
            <a:hlinkClick r:id="rId7"/>
            <a:extLst>
              <a:ext uri="{FF2B5EF4-FFF2-40B4-BE49-F238E27FC236}">
                <a16:creationId xmlns:a16="http://schemas.microsoft.com/office/drawing/2014/main" id="{9D8ADE4F-4A37-D66A-6667-2419A723A66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2556" y="6076650"/>
            <a:ext cx="337870" cy="338554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F6DAFB2B-D045-AF74-1819-62677E5A37CE}"/>
              </a:ext>
            </a:extLst>
          </p:cNvPr>
          <p:cNvSpPr txBox="1"/>
          <p:nvPr userDrawn="1"/>
        </p:nvSpPr>
        <p:spPr>
          <a:xfrm>
            <a:off x="8710333" y="5646321"/>
            <a:ext cx="28725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600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www.taloustutkimus.fi</a:t>
            </a:r>
            <a:endParaRPr lang="fi-FI" sz="1600" dirty="0">
              <a:solidFill>
                <a:schemeClr val="tx1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D8D9602-4B15-AF90-28A8-C0A28BB1216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0"/>
            <a:ext cx="4588124" cy="658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31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 tum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5E13D8E-FDE6-2700-51BD-1D7BA575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DE0F07-E0BF-6C54-643C-503392BAC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250D2C9-F092-1C1A-1E0A-34133DC5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424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-monta tekijää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118B603E-D148-A5EC-3C6D-638C51ABF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3" name="Tekstin paikkamerkki 8">
            <a:extLst>
              <a:ext uri="{FF2B5EF4-FFF2-40B4-BE49-F238E27FC236}">
                <a16:creationId xmlns:a16="http://schemas.microsoft.com/office/drawing/2014/main" id="{67544261-FC9C-009C-EF0F-16E61B26B0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444" y="1740876"/>
            <a:ext cx="3970406" cy="1809933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Kiitos</a:t>
            </a:r>
          </a:p>
        </p:txBody>
      </p:sp>
      <p:sp>
        <p:nvSpPr>
          <p:cNvPr id="4" name="Tekstin paikkamerkki 8">
            <a:extLst>
              <a:ext uri="{FF2B5EF4-FFF2-40B4-BE49-F238E27FC236}">
                <a16:creationId xmlns:a16="http://schemas.microsoft.com/office/drawing/2014/main" id="{A75ADFE4-3E30-C288-2084-36D237090B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444" y="3582435"/>
            <a:ext cx="3970406" cy="1809933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392BB7A-5418-8361-E1E5-F9B90DCA8C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5" y="3582434"/>
            <a:ext cx="3261753" cy="1062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Nimi </a:t>
            </a:r>
            <a:r>
              <a:rPr lang="fi-FI" dirty="0" err="1"/>
              <a:t>Nimi</a:t>
            </a:r>
            <a:r>
              <a:rPr lang="fi-FI" dirty="0"/>
              <a:t> Työ </a:t>
            </a:r>
            <a:r>
              <a:rPr lang="fi-FI" dirty="0" err="1"/>
              <a:t>työ</a:t>
            </a:r>
            <a:endParaRPr lang="fi-FI" dirty="0"/>
          </a:p>
          <a:p>
            <a:pPr lvl="0"/>
            <a:r>
              <a:rPr lang="fi-FI" dirty="0"/>
              <a:t>00000000</a:t>
            </a:r>
          </a:p>
          <a:p>
            <a:pPr lvl="0"/>
            <a:r>
              <a:rPr lang="fi-FI" dirty="0"/>
              <a:t>email@taloustutkimus.fi</a:t>
            </a:r>
          </a:p>
          <a:p>
            <a:pPr lvl="0"/>
            <a:endParaRPr lang="fi-FI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F5BA4303-02A3-DC32-455D-09CB948EC1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76384" y="3582434"/>
            <a:ext cx="3261753" cy="1062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Nimi </a:t>
            </a:r>
            <a:r>
              <a:rPr lang="fi-FI" dirty="0" err="1"/>
              <a:t>Nimi</a:t>
            </a:r>
            <a:r>
              <a:rPr lang="fi-FI" dirty="0"/>
              <a:t> Työ </a:t>
            </a:r>
            <a:r>
              <a:rPr lang="fi-FI" dirty="0" err="1"/>
              <a:t>työ</a:t>
            </a:r>
            <a:endParaRPr lang="fi-FI" dirty="0"/>
          </a:p>
          <a:p>
            <a:pPr lvl="0"/>
            <a:r>
              <a:rPr lang="fi-FI" dirty="0"/>
              <a:t>00000000</a:t>
            </a:r>
          </a:p>
          <a:p>
            <a:pPr lvl="0"/>
            <a:r>
              <a:rPr lang="fi-FI" dirty="0"/>
              <a:t>email@taloustutkimus.fi</a:t>
            </a:r>
          </a:p>
          <a:p>
            <a:pPr lvl="0"/>
            <a:endParaRPr lang="fi-FI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15E4B0C4-1354-0CA5-A203-DC71CF33BD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64125" y="2487824"/>
            <a:ext cx="3261753" cy="1062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Nimi </a:t>
            </a:r>
            <a:r>
              <a:rPr lang="fi-FI" dirty="0" err="1"/>
              <a:t>Nimi</a:t>
            </a:r>
            <a:r>
              <a:rPr lang="fi-FI" dirty="0"/>
              <a:t> Työ </a:t>
            </a:r>
            <a:r>
              <a:rPr lang="fi-FI" dirty="0" err="1"/>
              <a:t>työ</a:t>
            </a:r>
            <a:endParaRPr lang="fi-FI" dirty="0"/>
          </a:p>
          <a:p>
            <a:pPr lvl="0"/>
            <a:r>
              <a:rPr lang="fi-FI" dirty="0"/>
              <a:t>00000000</a:t>
            </a:r>
          </a:p>
          <a:p>
            <a:pPr lvl="0"/>
            <a:r>
              <a:rPr lang="fi-FI" dirty="0"/>
              <a:t>email@taloustutkimus.fi</a:t>
            </a:r>
          </a:p>
          <a:p>
            <a:pPr lvl="0"/>
            <a:endParaRPr lang="fi-FI" dirty="0"/>
          </a:p>
        </p:txBody>
      </p:sp>
      <p:sp>
        <p:nvSpPr>
          <p:cNvPr id="12" name="Tekstin paikkamerkki 18">
            <a:extLst>
              <a:ext uri="{FF2B5EF4-FFF2-40B4-BE49-F238E27FC236}">
                <a16:creationId xmlns:a16="http://schemas.microsoft.com/office/drawing/2014/main" id="{E375942C-AEC0-C6C8-5896-7EB6892D2C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6384" y="2487824"/>
            <a:ext cx="3261753" cy="1062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Nimi </a:t>
            </a:r>
            <a:r>
              <a:rPr lang="fi-FI" dirty="0" err="1"/>
              <a:t>Nimi</a:t>
            </a:r>
            <a:r>
              <a:rPr lang="fi-FI" dirty="0"/>
              <a:t> Työ </a:t>
            </a:r>
            <a:r>
              <a:rPr lang="fi-FI" dirty="0" err="1"/>
              <a:t>työ</a:t>
            </a:r>
            <a:endParaRPr lang="fi-FI" dirty="0"/>
          </a:p>
          <a:p>
            <a:pPr lvl="0"/>
            <a:r>
              <a:rPr lang="fi-FI" dirty="0"/>
              <a:t>00000000</a:t>
            </a:r>
          </a:p>
          <a:p>
            <a:pPr lvl="0"/>
            <a:r>
              <a:rPr lang="fi-FI" dirty="0"/>
              <a:t>email@taloustutkimus.fi</a:t>
            </a:r>
          </a:p>
          <a:p>
            <a:pPr lvl="0"/>
            <a:endParaRPr lang="fi-FI" dirty="0"/>
          </a:p>
        </p:txBody>
      </p:sp>
      <p:pic>
        <p:nvPicPr>
          <p:cNvPr id="13" name="Kuva 12">
            <a:hlinkClick r:id="rId3"/>
            <a:extLst>
              <a:ext uri="{FF2B5EF4-FFF2-40B4-BE49-F238E27FC236}">
                <a16:creationId xmlns:a16="http://schemas.microsoft.com/office/drawing/2014/main" id="{13AFCB7A-2813-711A-C4BA-5DBCD01E03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4742" y="6076650"/>
            <a:ext cx="338554" cy="338554"/>
          </a:xfrm>
          <a:prstGeom prst="rect">
            <a:avLst/>
          </a:prstGeom>
        </p:spPr>
      </p:pic>
      <p:pic>
        <p:nvPicPr>
          <p:cNvPr id="15" name="Kuva 14">
            <a:hlinkClick r:id="rId5"/>
            <a:extLst>
              <a:ext uri="{FF2B5EF4-FFF2-40B4-BE49-F238E27FC236}">
                <a16:creationId xmlns:a16="http://schemas.microsoft.com/office/drawing/2014/main" id="{20F5AA68-1EB7-8D4D-0993-F17923A8CD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7612" y="6076650"/>
            <a:ext cx="337870" cy="338554"/>
          </a:xfrm>
          <a:prstGeom prst="rect">
            <a:avLst/>
          </a:prstGeom>
        </p:spPr>
      </p:pic>
      <p:pic>
        <p:nvPicPr>
          <p:cNvPr id="17" name="Kuva 16">
            <a:hlinkClick r:id="rId7"/>
            <a:extLst>
              <a:ext uri="{FF2B5EF4-FFF2-40B4-BE49-F238E27FC236}">
                <a16:creationId xmlns:a16="http://schemas.microsoft.com/office/drawing/2014/main" id="{24735EAD-C655-5EBF-6074-A1BF675D2D1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2556" y="6076650"/>
            <a:ext cx="337870" cy="338554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956BE6D0-3F90-2A74-2A9A-35C31CD6BC86}"/>
              </a:ext>
            </a:extLst>
          </p:cNvPr>
          <p:cNvSpPr txBox="1"/>
          <p:nvPr userDrawn="1"/>
        </p:nvSpPr>
        <p:spPr>
          <a:xfrm>
            <a:off x="8710333" y="5646321"/>
            <a:ext cx="28725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600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www.taloustutkimus.fi</a:t>
            </a:r>
            <a:endParaRPr lang="fi-FI" sz="1600" dirty="0">
              <a:solidFill>
                <a:schemeClr val="tx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3DB59ED-D33B-5FD1-903D-64DCEE473AE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0"/>
            <a:ext cx="4588124" cy="658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69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 - lyhy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B4DBDCF1-EB16-CB72-70C9-0EB296F7420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24">
            <a:extLst>
              <a:ext uri="{FF2B5EF4-FFF2-40B4-BE49-F238E27FC236}">
                <a16:creationId xmlns:a16="http://schemas.microsoft.com/office/drawing/2014/main" id="{EF5394E6-2E17-AE20-AF8E-D57FC9B3A7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1063" y="2139950"/>
            <a:ext cx="8169275" cy="21305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80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027861-FF07-A53C-C555-83EB641E75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11" name="Tekstin paikkamerkki 24">
            <a:extLst>
              <a:ext uri="{FF2B5EF4-FFF2-40B4-BE49-F238E27FC236}">
                <a16:creationId xmlns:a16="http://schemas.microsoft.com/office/drawing/2014/main" id="{EAD7C661-59AB-7EFF-811A-13075B0B12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51062" y="4270549"/>
            <a:ext cx="8169275" cy="1045029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Alaotsikko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D8E3BDD-18B7-8AD8-6F0B-3FA5ABB8B6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1926509" cy="658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9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dia -alaotsikko, tekij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CDDE9914-46EF-F383-7A01-A4760B464DFF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6683706A-E607-3240-9036-07051B3DC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095" y="2017576"/>
            <a:ext cx="5453028" cy="2822848"/>
          </a:xfrm>
          <a:prstGeom prst="rect">
            <a:avLst/>
          </a:prstGeom>
        </p:spPr>
        <p:txBody>
          <a:bodyPr anchor="ctr"/>
          <a:lstStyle>
            <a:lvl1pPr algn="r">
              <a:defRPr sz="54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OTS. PERUSTYYL. NAPSAUTT.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027861-FF07-A53C-C555-83EB641E75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9042E580-75C3-11AC-0655-1A85BE52FC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0798" y="2749599"/>
            <a:ext cx="5092852" cy="679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Tarjous</a:t>
            </a:r>
          </a:p>
          <a:p>
            <a:pPr lvl="0"/>
            <a:r>
              <a:rPr lang="fi-FI" dirty="0"/>
              <a:t>Asiakasyritys Oy</a:t>
            </a:r>
          </a:p>
        </p:txBody>
      </p:sp>
      <p:sp>
        <p:nvSpPr>
          <p:cNvPr id="19" name="Tekstin paikkamerkki 17">
            <a:extLst>
              <a:ext uri="{FF2B5EF4-FFF2-40B4-BE49-F238E27FC236}">
                <a16:creationId xmlns:a16="http://schemas.microsoft.com/office/drawing/2014/main" id="{D597C6E7-281F-DD4C-0E85-52203A0D56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0798" y="3504160"/>
            <a:ext cx="5092852" cy="11929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00"/>
              </a:lnSpc>
              <a:buNone/>
              <a:defRPr sz="16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Etunimi Sukunimi Titteli</a:t>
            </a:r>
          </a:p>
          <a:p>
            <a:pPr lvl="0"/>
            <a:r>
              <a:rPr lang="fi-FI" dirty="0"/>
              <a:t>Taloustutkimus Oy </a:t>
            </a:r>
          </a:p>
          <a:p>
            <a:pPr lvl="0"/>
            <a:r>
              <a:rPr lang="fi-FI" dirty="0"/>
              <a:t>1.10.2022</a:t>
            </a:r>
          </a:p>
          <a:p>
            <a:pPr lvl="0"/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0F975B5-9898-862F-DA5C-0985423B64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105525" cy="658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66DA828-24BC-2448-8F22-7F8301281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C5986A5-6D47-CE29-35C3-35C94E55A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B7C00FA-81D0-5E72-46A2-13910B2B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527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 tum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5E13D8E-FDE6-2700-51BD-1D7BA575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DE0F07-E0BF-6C54-643C-503392BAC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250D2C9-F092-1C1A-1E0A-34133DC5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889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jon tekstiä 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BEEDF5A-4E53-4FC3-E133-CC3A38F6E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027362" cy="1617275"/>
          </a:xfrm>
          <a:prstGeom prst="rect">
            <a:avLst/>
          </a:prstGeom>
        </p:spPr>
      </p:pic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C533EA44-41D3-54B0-537B-C94400CC8B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511" y="677863"/>
            <a:ext cx="10484978" cy="84218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ts val="3500"/>
              </a:lnSpc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6ABD526-DBE1-6E7A-4406-6365EFDBC95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9044C13-C720-7078-A825-8E0C92EEE3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AC049C-3156-5B63-029F-3907F738AB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ekstin paikkamerkki 18">
            <a:extLst>
              <a:ext uri="{FF2B5EF4-FFF2-40B4-BE49-F238E27FC236}">
                <a16:creationId xmlns:a16="http://schemas.microsoft.com/office/drawing/2014/main" id="{E0CF0B2C-321C-8A0D-B6D5-185BD117A2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512" y="2055730"/>
            <a:ext cx="10484978" cy="4124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9942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jon tekstiä -tum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4FCEF34-72D0-EFD5-CEE7-5241C5462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027362" cy="16172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312851-7D86-D367-E377-1653E75FC0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0B3305-81C8-918F-6CAA-813649ECB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FA790A-0CE9-A460-616B-331EA98BDB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n paikkamerkki 18">
            <a:extLst>
              <a:ext uri="{FF2B5EF4-FFF2-40B4-BE49-F238E27FC236}">
                <a16:creationId xmlns:a16="http://schemas.microsoft.com/office/drawing/2014/main" id="{E09F839F-29C0-807C-310B-9C17ADE535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512" y="2055730"/>
            <a:ext cx="10484978" cy="4124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" name="Tekstin paikkamerkki 8">
            <a:extLst>
              <a:ext uri="{FF2B5EF4-FFF2-40B4-BE49-F238E27FC236}">
                <a16:creationId xmlns:a16="http://schemas.microsoft.com/office/drawing/2014/main" id="{C9E42232-2972-6370-34DE-57D4D7B264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511" y="677863"/>
            <a:ext cx="10484978" cy="84218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ts val="3500"/>
              </a:lnSpc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999427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jon tekstiä -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: Yksi kulma pyöristetty 6">
            <a:extLst>
              <a:ext uri="{FF2B5EF4-FFF2-40B4-BE49-F238E27FC236}">
                <a16:creationId xmlns:a16="http://schemas.microsoft.com/office/drawing/2014/main" id="{99FE3966-9398-EAEC-C4B4-A3E7DA6A16D4}"/>
              </a:ext>
            </a:extLst>
          </p:cNvPr>
          <p:cNvSpPr/>
          <p:nvPr/>
        </p:nvSpPr>
        <p:spPr>
          <a:xfrm flipV="1">
            <a:off x="0" y="-1"/>
            <a:ext cx="12027362" cy="1580069"/>
          </a:xfrm>
          <a:prstGeom prst="round1Rect">
            <a:avLst>
              <a:gd name="adj" fmla="val 5883"/>
            </a:avLst>
          </a:prstGeom>
          <a:solidFill>
            <a:schemeClr val="bg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3A6F163-0F2C-8664-17C2-43785F7C0B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FF0FAA1-1B72-BEAB-5E2B-A9B7FB84BE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02BA183-41BE-7688-A070-1F1016908B0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CEB7CB-B285-9251-A314-CAEF3BB4B8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6A44506-8926-78B5-EE54-1FC781B267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512" y="2055730"/>
            <a:ext cx="10484978" cy="4124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Tekstin paikkamerkki 8">
            <a:extLst>
              <a:ext uri="{FF2B5EF4-FFF2-40B4-BE49-F238E27FC236}">
                <a16:creationId xmlns:a16="http://schemas.microsoft.com/office/drawing/2014/main" id="{81851CC7-4F92-8736-EF51-38F9905D71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511" y="677863"/>
            <a:ext cx="10484978" cy="84218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ts val="3500"/>
              </a:lnSpc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2564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jon tekstiä -pelkis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3A6F163-0F2C-8664-17C2-43785F7C0B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FF0FAA1-1B72-BEAB-5E2B-A9B7FB84BE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02BA183-41BE-7688-A070-1F1016908B0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CEB7CB-B285-9251-A314-CAEF3BB4B8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677F1555-B20C-45CB-CDC9-F663C7E214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512" y="2055730"/>
            <a:ext cx="10484978" cy="4124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Tekstin paikkamerkki 8">
            <a:extLst>
              <a:ext uri="{FF2B5EF4-FFF2-40B4-BE49-F238E27FC236}">
                <a16:creationId xmlns:a16="http://schemas.microsoft.com/office/drawing/2014/main" id="{94737891-A51C-8BC1-A135-42EA8BF13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511" y="677863"/>
            <a:ext cx="10484978" cy="84218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ts val="3500"/>
              </a:lnSpc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4356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jon tekstiä -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: Yksi kulma pyöristetty 6">
            <a:extLst>
              <a:ext uri="{FF2B5EF4-FFF2-40B4-BE49-F238E27FC236}">
                <a16:creationId xmlns:a16="http://schemas.microsoft.com/office/drawing/2014/main" id="{99FE3966-9398-EAEC-C4B4-A3E7DA6A16D4}"/>
              </a:ext>
            </a:extLst>
          </p:cNvPr>
          <p:cNvSpPr/>
          <p:nvPr/>
        </p:nvSpPr>
        <p:spPr>
          <a:xfrm flipV="1">
            <a:off x="0" y="0"/>
            <a:ext cx="12007339" cy="1580069"/>
          </a:xfrm>
          <a:prstGeom prst="round1Rect">
            <a:avLst>
              <a:gd name="adj" fmla="val 5883"/>
            </a:avLst>
          </a:prstGeom>
          <a:solidFill>
            <a:schemeClr val="tx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3A6F163-0F2C-8664-17C2-43785F7C0B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63EBC7-3BC9-445D-5A2C-C725BC55F9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6940D1F-3635-C516-BB60-16A277F33E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29E1AA4-EB89-F5BF-3600-388881EDEC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D87C5003-AA17-FF69-2404-070E039271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512" y="2055730"/>
            <a:ext cx="10484978" cy="4124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59B967A9-FEC4-02C4-8EB8-ECC8E6DA09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511" y="677863"/>
            <a:ext cx="10484978" cy="84218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ts val="3500"/>
              </a:lnSpc>
              <a:buNone/>
              <a:defRPr sz="3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4173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jon tekstiä 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BEEDF5A-4E53-4FC3-E133-CC3A38F6E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027362" cy="1617275"/>
          </a:xfrm>
          <a:prstGeom prst="rect">
            <a:avLst/>
          </a:prstGeom>
        </p:spPr>
      </p:pic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C533EA44-41D3-54B0-537B-C94400CC8B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511" y="677863"/>
            <a:ext cx="10484978" cy="84218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ts val="3500"/>
              </a:lnSpc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6ABD526-DBE1-6E7A-4406-6365EFDBC95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9044C13-C720-7078-A825-8E0C92EEE3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AC049C-3156-5B63-029F-3907F738AB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ekstin paikkamerkki 18">
            <a:extLst>
              <a:ext uri="{FF2B5EF4-FFF2-40B4-BE49-F238E27FC236}">
                <a16:creationId xmlns:a16="http://schemas.microsoft.com/office/drawing/2014/main" id="{E0CF0B2C-321C-8A0D-B6D5-185BD117A2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512" y="2055730"/>
            <a:ext cx="10484978" cy="4124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3877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hän tekstiä 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66461C4-BE5C-7F7E-F7E4-43653CD08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88124" cy="6582128"/>
          </a:xfrm>
          <a:prstGeom prst="rect">
            <a:avLst/>
          </a:prstGeom>
        </p:spPr>
      </p:pic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C533EA44-41D3-54B0-537B-C94400CC8B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863" y="1740876"/>
            <a:ext cx="3896987" cy="337624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6D1262C2-36C8-77E9-6D3A-27C5E9F958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5" y="954088"/>
            <a:ext cx="6467475" cy="5226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9699F02-CD4A-F6C2-B43A-529587A757B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C190CF3-6E27-28AC-9577-BE4147B5919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3BF165F-BA9F-3762-C9C1-A9631A2C44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68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hän tekstiä -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: Yksi kulma pyöristetty 6">
            <a:extLst>
              <a:ext uri="{FF2B5EF4-FFF2-40B4-BE49-F238E27FC236}">
                <a16:creationId xmlns:a16="http://schemas.microsoft.com/office/drawing/2014/main" id="{99FE3966-9398-EAEC-C4B4-A3E7DA6A16D4}"/>
              </a:ext>
            </a:extLst>
          </p:cNvPr>
          <p:cNvSpPr/>
          <p:nvPr/>
        </p:nvSpPr>
        <p:spPr>
          <a:xfrm flipV="1">
            <a:off x="-1" y="0"/>
            <a:ext cx="4588125" cy="6582128"/>
          </a:xfrm>
          <a:prstGeom prst="round1Rect">
            <a:avLst>
              <a:gd name="adj" fmla="val 5883"/>
            </a:avLst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8B603E-D148-A5EC-3C6D-638C51ABF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DECBC4F-4A2D-F506-5551-679B1A6351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C6BA38B-DC2C-E931-025A-82B4CADDCB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6B2555-62D6-5621-B319-F9A8F5A5950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ABC0D6E-AB8E-E891-F407-FDBD245134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5" y="954088"/>
            <a:ext cx="6467475" cy="5226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Tekstin paikkamerkki 8">
            <a:extLst>
              <a:ext uri="{FF2B5EF4-FFF2-40B4-BE49-F238E27FC236}">
                <a16:creationId xmlns:a16="http://schemas.microsoft.com/office/drawing/2014/main" id="{C7803E6C-4F79-66D3-5B9F-8FC1C635EF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863" y="1740876"/>
            <a:ext cx="3896987" cy="337624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61336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hän tekstiä - tummakontra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: Yksi kulma pyöristetty 6">
            <a:extLst>
              <a:ext uri="{FF2B5EF4-FFF2-40B4-BE49-F238E27FC236}">
                <a16:creationId xmlns:a16="http://schemas.microsoft.com/office/drawing/2014/main" id="{99FE3966-9398-EAEC-C4B4-A3E7DA6A16D4}"/>
              </a:ext>
            </a:extLst>
          </p:cNvPr>
          <p:cNvSpPr/>
          <p:nvPr/>
        </p:nvSpPr>
        <p:spPr>
          <a:xfrm flipV="1">
            <a:off x="-1" y="0"/>
            <a:ext cx="4588125" cy="6582128"/>
          </a:xfrm>
          <a:prstGeom prst="round1Rect">
            <a:avLst>
              <a:gd name="adj" fmla="val 5883"/>
            </a:avLst>
          </a:prstGeom>
          <a:solidFill>
            <a:schemeClr val="tx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8B603E-D148-A5EC-3C6D-638C51ABF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5091930-CD5A-C9BD-114F-C3FE72842EA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8E26BDF-BBC3-D78D-17DA-50081EFE458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9280355-D627-AD29-3BAC-C982B6ED9D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A68023A0-4BA5-0B41-DE83-789087D4AE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5" y="954088"/>
            <a:ext cx="6467475" cy="5226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FED9630F-A4E8-94D0-9280-3699D03C07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863" y="1740876"/>
            <a:ext cx="3896987" cy="337624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3600" b="1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568391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hän tekstiä -tum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B64479A-3B0D-DE50-EBAA-1358D86FE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88124" cy="658212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118B603E-D148-A5EC-3C6D-638C51ABF5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5FA232E-B5F5-42E3-289E-62A3D682CB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6E16EAE-3A30-8D2C-CBA5-0AD6DBCDA5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5DA048-1785-810D-7C00-CAD7C12B7EE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65FFA91F-A685-4421-6AB9-305A26B151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5" y="954088"/>
            <a:ext cx="6467475" cy="5226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D6F264CE-0091-6C5A-4D60-6516D39BCF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863" y="1740876"/>
            <a:ext cx="3896987" cy="337624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616010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, Vähän tekstiä  -tum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49FF8AC2-C777-59FE-057B-91DE29876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88124" cy="658212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118B603E-D148-A5EC-3C6D-638C51ABF5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3" name="Tekstin paikkamerkki 8">
            <a:extLst>
              <a:ext uri="{FF2B5EF4-FFF2-40B4-BE49-F238E27FC236}">
                <a16:creationId xmlns:a16="http://schemas.microsoft.com/office/drawing/2014/main" id="{67544261-FC9C-009C-EF0F-16E61B26B0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740876"/>
            <a:ext cx="3690450" cy="1809933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4" name="Tekstin paikkamerkki 8">
            <a:extLst>
              <a:ext uri="{FF2B5EF4-FFF2-40B4-BE49-F238E27FC236}">
                <a16:creationId xmlns:a16="http://schemas.microsoft.com/office/drawing/2014/main" id="{A75ADFE4-3E30-C288-2084-36D237090B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400" y="3582435"/>
            <a:ext cx="3690450" cy="1809933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5B2B78-5A42-4561-D533-382F9FB8976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19F91A2-3042-BECE-5EDA-71BC7EC5CC9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8727ED6F-8319-17F7-1523-478FB965B77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B2D6E5A3-9A03-6C21-0456-077D58366F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5" y="954088"/>
            <a:ext cx="6467475" cy="5226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87628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hän tekstiä -taustakuva tum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A062EDBC-0AA1-4A53-BC64-982CD32B4526}"/>
              </a:ext>
            </a:extLst>
          </p:cNvPr>
          <p:cNvSpPr/>
          <p:nvPr userDrawn="1"/>
        </p:nvSpPr>
        <p:spPr>
          <a:xfrm>
            <a:off x="0" y="0"/>
            <a:ext cx="12192000" cy="6856401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2C00076-E522-0420-56C7-2682760733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4588124" cy="658212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118B603E-D148-A5EC-3C6D-638C51ABF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D7F162A-5E62-DBFE-8C3F-5314C07861C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BB4ED17B-A97B-284A-B367-744EF7BA0FE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33B548BA-DC62-EC30-6D82-51871707C1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kstin paikkamerkki 18">
            <a:extLst>
              <a:ext uri="{FF2B5EF4-FFF2-40B4-BE49-F238E27FC236}">
                <a16:creationId xmlns:a16="http://schemas.microsoft.com/office/drawing/2014/main" id="{A8C370FA-3FC1-B519-1D67-D45CBFA6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5" y="954088"/>
            <a:ext cx="6467475" cy="5226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Tekstin paikkamerkki 8">
            <a:extLst>
              <a:ext uri="{FF2B5EF4-FFF2-40B4-BE49-F238E27FC236}">
                <a16:creationId xmlns:a16="http://schemas.microsoft.com/office/drawing/2014/main" id="{585BE211-11D9-A6E9-9359-85B4C425A9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863" y="1740876"/>
            <a:ext cx="3896987" cy="337624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178864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hän tekstiä -taustakuva vaal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73ADCDE-094B-BD03-64F1-A31B2C07D8FD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96ECFED-5909-6793-9AA2-50EF14BF3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4588124" cy="6582128"/>
          </a:xfrm>
          <a:prstGeom prst="rect">
            <a:avLst/>
          </a:prstGeom>
        </p:spPr>
      </p:pic>
      <p:sp>
        <p:nvSpPr>
          <p:cNvPr id="14" name="Päivämäärän paikkamerkki 7">
            <a:extLst>
              <a:ext uri="{FF2B5EF4-FFF2-40B4-BE49-F238E27FC236}">
                <a16:creationId xmlns:a16="http://schemas.microsoft.com/office/drawing/2014/main" id="{B2DFCAA6-8743-189D-90CF-A7ACB3A68A43}"/>
              </a:ext>
            </a:extLst>
          </p:cNvPr>
          <p:cNvSpPr txBox="1">
            <a:spLocks/>
          </p:cNvSpPr>
          <p:nvPr/>
        </p:nvSpPr>
        <p:spPr>
          <a:xfrm>
            <a:off x="10368005" y="6399565"/>
            <a:ext cx="100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8B603E-D148-A5EC-3C6D-638C51ABF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CADE93-E680-9D71-9853-DEAF964EE8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8AF3120-57E6-D830-D518-4F382A41226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025343-31B4-5376-BF1B-3FD9817C77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1ABAA17D-CB67-8662-DE37-40CD9739FC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5" y="954088"/>
            <a:ext cx="6467475" cy="5226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Tekstin paikkamerkki 8">
            <a:extLst>
              <a:ext uri="{FF2B5EF4-FFF2-40B4-BE49-F238E27FC236}">
                <a16:creationId xmlns:a16="http://schemas.microsoft.com/office/drawing/2014/main" id="{D9FA6954-47F2-187B-C4AB-A09752E63D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863" y="1740876"/>
            <a:ext cx="3896987" cy="337624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3600" b="1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941615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hän tekstiä -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: Yksi kulma pyöristetty 6">
            <a:extLst>
              <a:ext uri="{FF2B5EF4-FFF2-40B4-BE49-F238E27FC236}">
                <a16:creationId xmlns:a16="http://schemas.microsoft.com/office/drawing/2014/main" id="{99FE3966-9398-EAEC-C4B4-A3E7DA6A16D4}"/>
              </a:ext>
            </a:extLst>
          </p:cNvPr>
          <p:cNvSpPr/>
          <p:nvPr/>
        </p:nvSpPr>
        <p:spPr>
          <a:xfrm flipV="1">
            <a:off x="-1" y="0"/>
            <a:ext cx="4588125" cy="6582128"/>
          </a:xfrm>
          <a:prstGeom prst="round1Rect">
            <a:avLst>
              <a:gd name="adj" fmla="val 5883"/>
            </a:avLst>
          </a:prstGeom>
          <a:solidFill>
            <a:schemeClr val="tx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8B603E-D148-A5EC-3C6D-638C51ABF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67A57F6-C0E2-6060-DB79-AE9A86BB178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5BEBF7C-81DC-B063-6896-9AEC29B705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C546391-24C3-4B08-0179-863099E6AF1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25066EAA-D3DA-E179-F243-4F9152DDE0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5" y="954088"/>
            <a:ext cx="6467475" cy="5226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FF6F9777-AF3C-35A5-72FE-F5AA6B3E6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863" y="1740876"/>
            <a:ext cx="3896987" cy="337624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3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2992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hän tekstiä -huom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: Yksi kulma pyöristetty 6">
            <a:extLst>
              <a:ext uri="{FF2B5EF4-FFF2-40B4-BE49-F238E27FC236}">
                <a16:creationId xmlns:a16="http://schemas.microsoft.com/office/drawing/2014/main" id="{99FE3966-9398-EAEC-C4B4-A3E7DA6A16D4}"/>
              </a:ext>
            </a:extLst>
          </p:cNvPr>
          <p:cNvSpPr/>
          <p:nvPr/>
        </p:nvSpPr>
        <p:spPr>
          <a:xfrm flipV="1">
            <a:off x="-1" y="0"/>
            <a:ext cx="4588125" cy="6582128"/>
          </a:xfrm>
          <a:prstGeom prst="round1Rect">
            <a:avLst>
              <a:gd name="adj" fmla="val 5883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8B603E-D148-A5EC-3C6D-638C51ABF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B471429-852C-F0A2-6D62-6439195DFB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2B01E11-4581-4D2D-B4BB-2133365347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D3D94DA-2E2C-A47B-D418-5DDD05C99E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EBD42FA-EE33-AFA8-F6B6-B78D4A3334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5" y="954088"/>
            <a:ext cx="6467475" cy="5226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FE175011-E8F7-C86F-F7AE-59E708BB34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863" y="1740876"/>
            <a:ext cx="3896987" cy="337624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3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36929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hän tekstiä -kuva">
    <p:bg>
      <p:bgPr>
        <a:blipFill dpi="0" rotWithShape="1">
          <a:blip r:embed="rId2">
            <a:lum/>
          </a:blip>
          <a:srcRect/>
          <a:stretch>
            <a:fillRect l="-40000"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8BF1DE52-5021-5DD1-BB02-8B0C8A1BB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" y="0"/>
            <a:ext cx="12190815" cy="6867832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060BE68-CDC1-8F8F-157A-82762CBD96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AA8CC2-C5DC-3DE9-5E52-417A05229EE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790039" y="152145"/>
            <a:ext cx="3189494" cy="365125"/>
          </a:xfrm>
        </p:spPr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62267C-DD02-2A63-8709-B75FEED743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60EC2D7-8E54-7C93-DD2C-1666063DD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14" name="Tekstin paikkamerkki 18">
            <a:extLst>
              <a:ext uri="{FF2B5EF4-FFF2-40B4-BE49-F238E27FC236}">
                <a16:creationId xmlns:a16="http://schemas.microsoft.com/office/drawing/2014/main" id="{E2B984ED-60E7-D8AE-34ED-1A50BCD931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5" y="2054942"/>
            <a:ext cx="6467475" cy="41251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" name="Tekstin paikkamerkki 8">
            <a:extLst>
              <a:ext uri="{FF2B5EF4-FFF2-40B4-BE49-F238E27FC236}">
                <a16:creationId xmlns:a16="http://schemas.microsoft.com/office/drawing/2014/main" id="{E4BE79B0-BC00-CD2B-3D48-A288C811FD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24" y="954088"/>
            <a:ext cx="6467475" cy="110085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99480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jon tekstiä -tum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4FCEF34-72D0-EFD5-CEE7-5241C5462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027362" cy="16172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312851-7D86-D367-E377-1653E75FC0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0B3305-81C8-918F-6CAA-813649ECB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FA790A-0CE9-A460-616B-331EA98BDB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n paikkamerkki 18">
            <a:extLst>
              <a:ext uri="{FF2B5EF4-FFF2-40B4-BE49-F238E27FC236}">
                <a16:creationId xmlns:a16="http://schemas.microsoft.com/office/drawing/2014/main" id="{E09F839F-29C0-807C-310B-9C17ADE535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512" y="2055730"/>
            <a:ext cx="10484978" cy="4124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" name="Tekstin paikkamerkki 8">
            <a:extLst>
              <a:ext uri="{FF2B5EF4-FFF2-40B4-BE49-F238E27FC236}">
                <a16:creationId xmlns:a16="http://schemas.microsoft.com/office/drawing/2014/main" id="{C9E42232-2972-6370-34DE-57D4D7B264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511" y="677863"/>
            <a:ext cx="10484978" cy="84218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ts val="3500"/>
              </a:lnSpc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858671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/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9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8200" y="1356852"/>
            <a:ext cx="10515600" cy="4820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60F28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60F2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Päivämäärän paikkamerkki 2">
            <a:extLst>
              <a:ext uri="{FF2B5EF4-FFF2-40B4-BE49-F238E27FC236}">
                <a16:creationId xmlns:a16="http://schemas.microsoft.com/office/drawing/2014/main" id="{754B123F-EADE-6979-BB72-743A70FB18F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707384" y="6378645"/>
            <a:ext cx="2743200" cy="365125"/>
          </a:xfrm>
        </p:spPr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A6CC60CB-21D4-BC32-971D-49D734D6B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864734" y="152145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73DB3935-A3F9-1C28-7B23-23ECC2262B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73504" y="6378645"/>
            <a:ext cx="406029" cy="365125"/>
          </a:xfrm>
        </p:spPr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ekstin paikkamerkki 8">
            <a:extLst>
              <a:ext uri="{FF2B5EF4-FFF2-40B4-BE49-F238E27FC236}">
                <a16:creationId xmlns:a16="http://schemas.microsoft.com/office/drawing/2014/main" id="{7D664C4C-9C88-99B1-075D-88F183AC41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3511" y="565184"/>
            <a:ext cx="10484978" cy="65479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lnSpc>
                <a:spcPts val="3500"/>
              </a:lnSpc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27495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jon tekstiä -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: Yksi kulma pyöristetty 6">
            <a:extLst>
              <a:ext uri="{FF2B5EF4-FFF2-40B4-BE49-F238E27FC236}">
                <a16:creationId xmlns:a16="http://schemas.microsoft.com/office/drawing/2014/main" id="{99FE3966-9398-EAEC-C4B4-A3E7DA6A16D4}"/>
              </a:ext>
            </a:extLst>
          </p:cNvPr>
          <p:cNvSpPr/>
          <p:nvPr/>
        </p:nvSpPr>
        <p:spPr>
          <a:xfrm flipV="1">
            <a:off x="0" y="-1"/>
            <a:ext cx="12027362" cy="1580069"/>
          </a:xfrm>
          <a:prstGeom prst="round1Rect">
            <a:avLst>
              <a:gd name="adj" fmla="val 5883"/>
            </a:avLst>
          </a:prstGeom>
          <a:solidFill>
            <a:schemeClr val="bg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3A6F163-0F2C-8664-17C2-43785F7C0B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FF0FAA1-1B72-BEAB-5E2B-A9B7FB84BE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02BA183-41BE-7688-A070-1F1016908B0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CEB7CB-B285-9251-A314-CAEF3BB4B8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6A44506-8926-78B5-EE54-1FC781B267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512" y="2055730"/>
            <a:ext cx="10484978" cy="4124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Tekstin paikkamerkki 8">
            <a:extLst>
              <a:ext uri="{FF2B5EF4-FFF2-40B4-BE49-F238E27FC236}">
                <a16:creationId xmlns:a16="http://schemas.microsoft.com/office/drawing/2014/main" id="{81851CC7-4F92-8736-EF51-38F9905D71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511" y="677863"/>
            <a:ext cx="10484978" cy="84218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ts val="3500"/>
              </a:lnSpc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0681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jon tekstiä -pelkis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3A6F163-0F2C-8664-17C2-43785F7C0B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FF0FAA1-1B72-BEAB-5E2B-A9B7FB84BE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02BA183-41BE-7688-A070-1F1016908B0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CEB7CB-B285-9251-A314-CAEF3BB4B8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677F1555-B20C-45CB-CDC9-F663C7E214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512" y="2055730"/>
            <a:ext cx="10484978" cy="4124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Tekstin paikkamerkki 8">
            <a:extLst>
              <a:ext uri="{FF2B5EF4-FFF2-40B4-BE49-F238E27FC236}">
                <a16:creationId xmlns:a16="http://schemas.microsoft.com/office/drawing/2014/main" id="{94737891-A51C-8BC1-A135-42EA8BF13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511" y="677863"/>
            <a:ext cx="10484978" cy="84218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ts val="3500"/>
              </a:lnSpc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0962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jon tekstiä -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: Yksi kulma pyöristetty 6">
            <a:extLst>
              <a:ext uri="{FF2B5EF4-FFF2-40B4-BE49-F238E27FC236}">
                <a16:creationId xmlns:a16="http://schemas.microsoft.com/office/drawing/2014/main" id="{99FE3966-9398-EAEC-C4B4-A3E7DA6A16D4}"/>
              </a:ext>
            </a:extLst>
          </p:cNvPr>
          <p:cNvSpPr/>
          <p:nvPr/>
        </p:nvSpPr>
        <p:spPr>
          <a:xfrm flipV="1">
            <a:off x="0" y="0"/>
            <a:ext cx="12007339" cy="1580069"/>
          </a:xfrm>
          <a:prstGeom prst="round1Rect">
            <a:avLst>
              <a:gd name="adj" fmla="val 5883"/>
            </a:avLst>
          </a:prstGeom>
          <a:solidFill>
            <a:schemeClr val="tx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3A6F163-0F2C-8664-17C2-43785F7C0B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63EBC7-3BC9-445D-5A2C-C725BC55F9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6940D1F-3635-C516-BB60-16A277F33E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29E1AA4-EB89-F5BF-3600-388881EDEC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D87C5003-AA17-FF69-2404-070E039271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512" y="2055730"/>
            <a:ext cx="10484978" cy="4124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59B967A9-FEC4-02C4-8EB8-ECC8E6DA09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511" y="677863"/>
            <a:ext cx="10484978" cy="84218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ts val="3500"/>
              </a:lnSpc>
              <a:buNone/>
              <a:defRPr sz="3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421669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hän tekstiä 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66461C4-BE5C-7F7E-F7E4-43653CD08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88124" cy="6582128"/>
          </a:xfrm>
          <a:prstGeom prst="rect">
            <a:avLst/>
          </a:prstGeom>
        </p:spPr>
      </p:pic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C533EA44-41D3-54B0-537B-C94400CC8B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863" y="1740876"/>
            <a:ext cx="3896987" cy="337624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6D1262C2-36C8-77E9-6D3A-27C5E9F958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5" y="954088"/>
            <a:ext cx="6467475" cy="5226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9699F02-CD4A-F6C2-B43A-529587A757B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C190CF3-6E27-28AC-9577-BE4147B5919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3BF165F-BA9F-3762-C9C1-A9631A2C44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356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hän tekstiä -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: Yksi kulma pyöristetty 6">
            <a:extLst>
              <a:ext uri="{FF2B5EF4-FFF2-40B4-BE49-F238E27FC236}">
                <a16:creationId xmlns:a16="http://schemas.microsoft.com/office/drawing/2014/main" id="{99FE3966-9398-EAEC-C4B4-A3E7DA6A16D4}"/>
              </a:ext>
            </a:extLst>
          </p:cNvPr>
          <p:cNvSpPr/>
          <p:nvPr/>
        </p:nvSpPr>
        <p:spPr>
          <a:xfrm flipV="1">
            <a:off x="-1" y="0"/>
            <a:ext cx="4588125" cy="6582128"/>
          </a:xfrm>
          <a:prstGeom prst="round1Rect">
            <a:avLst>
              <a:gd name="adj" fmla="val 5883"/>
            </a:avLst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8B603E-D148-A5EC-3C6D-638C51ABF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DECBC4F-4A2D-F506-5551-679B1A6351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C6BA38B-DC2C-E931-025A-82B4CADDCB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6B2555-62D6-5621-B319-F9A8F5A5950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ABC0D6E-AB8E-E891-F407-FDBD245134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5" y="954088"/>
            <a:ext cx="6467475" cy="5226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2pPr>
            <a:lvl3pPr marL="9144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3pPr>
            <a:lvl4pPr marL="13716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4pPr>
            <a:lvl5pPr marL="1828800" indent="0">
              <a:buClr>
                <a:schemeClr val="tx2"/>
              </a:buClr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Tekstin paikkamerkki 8">
            <a:extLst>
              <a:ext uri="{FF2B5EF4-FFF2-40B4-BE49-F238E27FC236}">
                <a16:creationId xmlns:a16="http://schemas.microsoft.com/office/drawing/2014/main" id="{C7803E6C-4F79-66D3-5B9F-8FC1C635EF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863" y="1740876"/>
            <a:ext cx="3896987" cy="3376247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3600" b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954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2AC47E29-5A56-8C39-7310-E228B774468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1AE59BB-EC8B-9EB2-4D50-887ECADA8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07384" y="63786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3317B12-EE50-F01F-5501-188B59CF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64734" y="1521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7AC94C7-0B20-95D3-A2EE-0F11B633E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3504" y="6378645"/>
            <a:ext cx="4060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610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5" r:id="rId3"/>
    <p:sldLayoutId id="2147483679" r:id="rId4"/>
    <p:sldLayoutId id="2147483676" r:id="rId5"/>
    <p:sldLayoutId id="2147483694" r:id="rId6"/>
    <p:sldLayoutId id="2147483677" r:id="rId7"/>
    <p:sldLayoutId id="2147483664" r:id="rId8"/>
    <p:sldLayoutId id="2147483666" r:id="rId9"/>
    <p:sldLayoutId id="2147483668" r:id="rId10"/>
    <p:sldLayoutId id="2147483669" r:id="rId11"/>
    <p:sldLayoutId id="2147483690" r:id="rId12"/>
    <p:sldLayoutId id="2147483670" r:id="rId13"/>
    <p:sldLayoutId id="2147483674" r:id="rId14"/>
    <p:sldLayoutId id="2147483671" r:id="rId15"/>
    <p:sldLayoutId id="2147483672" r:id="rId16"/>
    <p:sldLayoutId id="2147483701" r:id="rId17"/>
    <p:sldLayoutId id="2147483702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05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49" r:id="rId3"/>
    <p:sldLayoutId id="214748365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2AC47E29-5A56-8C39-7310-E228B774468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1AE59BB-EC8B-9EB2-4D50-887ECADA8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07384" y="63786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3317B12-EE50-F01F-5501-188B59CF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64734" y="1521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7AC94C7-0B20-95D3-A2EE-0F11B633E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3504" y="6378645"/>
            <a:ext cx="4060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FE5B6939-2160-4D54-A0A9-177BFACD315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168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530FF3-944E-453D-AD86-280F662E2B3A}" type="slidenum">
              <a:rPr lang="fi-FI" smtClean="0"/>
              <a:t>1</a:t>
            </a:fld>
            <a:endParaRPr lang="fi-FI"/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0F15706-F5B5-307E-DAD2-3D1D2DB668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0674" y="3083766"/>
            <a:ext cx="6467475" cy="2760469"/>
          </a:xfrm>
        </p:spPr>
        <p:txBody>
          <a:bodyPr/>
          <a:lstStyle/>
          <a:p>
            <a:r>
              <a:rPr lang="fi-FI" sz="2600" dirty="0">
                <a:solidFill>
                  <a:schemeClr val="bg2"/>
                </a:solidFill>
              </a:rPr>
              <a:t>Taloustutkimus Oy</a:t>
            </a:r>
          </a:p>
          <a:p>
            <a:r>
              <a:rPr lang="fi-FI" sz="2600" dirty="0">
                <a:solidFill>
                  <a:schemeClr val="bg2"/>
                </a:solidFill>
              </a:rPr>
              <a:t>29.2.2024</a:t>
            </a:r>
          </a:p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DEE4A42-5B7A-6E47-5481-D7E393EB85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/>
              <a:t>Kansallinen hiihtopäivä 2024</a:t>
            </a:r>
          </a:p>
        </p:txBody>
      </p:sp>
    </p:spTree>
    <p:extLst>
      <p:ext uri="{BB962C8B-B14F-4D97-AF65-F5344CB8AC3E}">
        <p14:creationId xmlns:p14="http://schemas.microsoft.com/office/powerpoint/2010/main" val="27269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29D2AED-61E1-60C9-C50F-67595409969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81FCEF6-CD57-1927-E4F4-C11CD9370F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8B5DEEF-8847-6F6A-3E8A-5F3C0ACBBC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19CDCE3-0987-2959-3045-8051124B08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500" dirty="0"/>
              <a:t>Tämän tutkimuksen on tehnyt Suomen Ladun toimeksiannosta Taloustutkimus Oy. Kysely toteutettiin viikon 9/2024 </a:t>
            </a:r>
            <a:r>
              <a:rPr lang="fi-FI" sz="1500" dirty="0" err="1"/>
              <a:t>Telebus</a:t>
            </a:r>
            <a:r>
              <a:rPr lang="fi-FI" sz="1500" dirty="0"/>
              <a:t> -puhelinhaastattelukierroksella.</a:t>
            </a:r>
          </a:p>
          <a:p>
            <a:pPr marL="0" indent="0">
              <a:buNone/>
            </a:pPr>
            <a:r>
              <a:rPr lang="fi-FI" sz="1500" b="1" dirty="0"/>
              <a:t>Kohdejoukko ja otantamenetelmä</a:t>
            </a:r>
            <a:endParaRPr lang="fi-FI" sz="1500" dirty="0"/>
          </a:p>
          <a:p>
            <a:pPr marL="0" indent="0">
              <a:buNone/>
            </a:pPr>
            <a:r>
              <a:rPr lang="fi-FI" sz="1500" dirty="0"/>
              <a:t>Tutkimuksen kohdejoukkona on Suomen aikuisväestö Ahvenanmaan maakuntaa lukuun ottamatta. Otos muodostettiin siten, että se kattaa alueen 15 vuotta täyttäneen väestön valtakunnallisesti. Osoitetietolähteenä käytettiin </a:t>
            </a:r>
            <a:r>
              <a:rPr lang="fi-FI" sz="1500" dirty="0" err="1"/>
              <a:t>Bisnoden</a:t>
            </a:r>
            <a:r>
              <a:rPr lang="fi-FI" sz="1500" dirty="0"/>
              <a:t> yhteystieto- ja henkilömarkkinointirekisteriä.</a:t>
            </a:r>
          </a:p>
          <a:p>
            <a:pPr marL="0" indent="0">
              <a:buNone/>
            </a:pPr>
            <a:r>
              <a:rPr lang="fi-FI" sz="1500" b="1" dirty="0"/>
              <a:t>Otoksen koko ja painotus</a:t>
            </a:r>
            <a:endParaRPr lang="fi-FI" sz="1500" dirty="0"/>
          </a:p>
          <a:p>
            <a:pPr marL="0" indent="0">
              <a:buNone/>
            </a:pPr>
            <a:r>
              <a:rPr lang="fi-FI" sz="1500" dirty="0"/>
              <a:t>Tutkimuksessa haastateltiin 500 henkilöä. Tutkimuksen otos painotettiin iän, sukupuolen, asuinalueen ja talouden koon mukaan kohderyhmää edustavaksi. Otoksen painottamaton ja painotettu rakenne on selvitetty raportissa. Taulukoissa painottamaton luku (</a:t>
            </a:r>
            <a:r>
              <a:rPr lang="fi-FI" sz="1500" dirty="0" err="1"/>
              <a:t>unweighted</a:t>
            </a:r>
            <a:r>
              <a:rPr lang="fi-FI" sz="1500" dirty="0"/>
              <a:t>) kertoo haastateltujen määrän eri taustaryhmissä ja painotettu luku (</a:t>
            </a:r>
            <a:r>
              <a:rPr lang="fi-FI" sz="1500" dirty="0" err="1"/>
              <a:t>weighted</a:t>
            </a:r>
            <a:r>
              <a:rPr lang="fi-FI" sz="1500" dirty="0"/>
              <a:t>) vastaavan populaation tuhansina (.000) henkilöinä.</a:t>
            </a:r>
          </a:p>
          <a:p>
            <a:pPr marL="0" indent="0">
              <a:buNone/>
            </a:pPr>
            <a:r>
              <a:rPr lang="fi-FI" sz="1500" b="1" dirty="0"/>
              <a:t>Tiedonkeruun ajankohta</a:t>
            </a:r>
            <a:endParaRPr lang="fi-FI" sz="1500" dirty="0"/>
          </a:p>
          <a:p>
            <a:pPr marL="0" indent="0">
              <a:buNone/>
            </a:pPr>
            <a:r>
              <a:rPr lang="fi-FI" sz="1500" dirty="0"/>
              <a:t>Haastattelut tehtiin 26.2.–27.2.2024 Taloustutkimus Oy:n puhelinhaastattelukeskuksesta Helsingistä. </a:t>
            </a:r>
          </a:p>
          <a:p>
            <a:pPr marL="457200" indent="-457200" defTabSz="358775">
              <a:buFont typeface="Arial" panose="020B0604020202020204" pitchFamily="34" charset="0"/>
              <a:buChar char="•"/>
              <a:tabLst>
                <a:tab pos="358775" algn="l"/>
              </a:tabLst>
            </a:pPr>
            <a:endParaRPr lang="fi-FI" sz="1400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1E693FD-EED6-E753-0942-FE6435ADD9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3200" dirty="0" err="1"/>
              <a:t>Telebus</a:t>
            </a:r>
            <a:r>
              <a:rPr lang="fi-FI" sz="3200" dirty="0"/>
              <a:t>-puhelinhaastattelu-tutkimuksen toteutus</a:t>
            </a:r>
          </a:p>
        </p:txBody>
      </p:sp>
    </p:spTree>
    <p:extLst>
      <p:ext uri="{BB962C8B-B14F-4D97-AF65-F5344CB8AC3E}">
        <p14:creationId xmlns:p14="http://schemas.microsoft.com/office/powerpoint/2010/main" val="82937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29D2AED-61E1-60C9-C50F-67595409969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81FCEF6-CD57-1927-E4F4-C11CD9370F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8B5DEEF-8847-6F6A-3E8A-5F3C0ACBBC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19CDCE3-0987-2959-3045-8051124B08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3109" y="1136196"/>
            <a:ext cx="6467475" cy="5226050"/>
          </a:xfrm>
        </p:spPr>
        <p:txBody>
          <a:bodyPr/>
          <a:lstStyle/>
          <a:p>
            <a:pPr marL="0" indent="0">
              <a:buNone/>
            </a:pPr>
            <a:r>
              <a:rPr lang="fi-FI" sz="1500" b="1" dirty="0"/>
              <a:t>Tilastollinen käsittely ja virhemarginaali</a:t>
            </a:r>
          </a:p>
          <a:p>
            <a:pPr marL="0" indent="0">
              <a:buNone/>
            </a:pPr>
            <a:r>
              <a:rPr lang="fi-FI" sz="1500" dirty="0"/>
              <a:t>Aineiston käsittely on tehty Taloustutkimus Oy:n ohjelmistoilla. Tulostuksessa on käytetty t-testiä, joka testaa kunkin taulukoidun taustamuuttujan kohdalla, poikkeaako tulos muista vastaajista enemmän kuin mitä satunnaisvaihtelun osuus on. </a:t>
            </a:r>
          </a:p>
          <a:p>
            <a:pPr marL="0" indent="0">
              <a:buNone/>
            </a:pPr>
            <a:r>
              <a:rPr lang="fi-FI" sz="1500" dirty="0"/>
              <a:t>Tutkimuksen virhemarginaali on noin ±3,8 prosenttiyksikköä 95 prosentin luottamustasolla. Se tarkoittaa, että jos tehdään sata erillistä tutkimusta, niistä 95 tuottaa tuloksen, joka on kyseisen virhemarginaalin sisällä. </a:t>
            </a:r>
          </a:p>
          <a:p>
            <a:pPr marL="0" indent="0">
              <a:buNone/>
            </a:pPr>
            <a:r>
              <a:rPr lang="fi-FI" sz="1500" dirty="0"/>
              <a:t>Virhemarginaali kertoo siitä, millaisia riskejä otantasattuma aiheuttaa tulosten yleistettävyydelle – otokseen saattaa valikoitua liian suuri tai pieni osuus tietyllä tavalla ajattelevia ihmisiä. Tällaisten vääristymien mahdollisuutta pyritään välttämään poimimalla vastaajat kiintiöiden mukaan ja täysin satunnaisesti: periaatteessa kenellä tahansa kohdejoukkoon kuuluvalla on yhtä suuri todennäköisyys tulla valituksi vastaajien joukkoon. </a:t>
            </a:r>
          </a:p>
          <a:p>
            <a:pPr marL="0" indent="0">
              <a:buNone/>
            </a:pPr>
            <a:endParaRPr lang="fi-FI" sz="1500" dirty="0"/>
          </a:p>
          <a:p>
            <a:pPr marL="0" indent="0">
              <a:buNone/>
            </a:pPr>
            <a:r>
              <a:rPr lang="fi-FI" sz="1500" b="1" dirty="0"/>
              <a:t>Tutkimuksen tulokset</a:t>
            </a:r>
          </a:p>
          <a:p>
            <a:pPr marL="0" indent="0">
              <a:buNone/>
            </a:pPr>
            <a:r>
              <a:rPr lang="fi-FI" sz="1500" dirty="0"/>
              <a:t>Päätulokset on koottu seuraavalle sivulle. Yksityiskohtaisemmin tulokset käyvät ilmi liitteenä olevista taulukoista. Tulostaulukot aukeavat klikkaamalla alla olevaa kuvaketta:</a:t>
            </a:r>
          </a:p>
          <a:p>
            <a:pPr marL="0" indent="0">
              <a:buNone/>
            </a:pPr>
            <a:r>
              <a:rPr lang="fi-FI" sz="1500" dirty="0"/>
              <a:t> </a:t>
            </a:r>
            <a:endParaRPr lang="fi-FI" sz="1400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1E693FD-EED6-E753-0942-FE6435ADD9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3200" dirty="0" err="1"/>
              <a:t>Telebus</a:t>
            </a:r>
            <a:r>
              <a:rPr lang="fi-FI" sz="3200" dirty="0"/>
              <a:t>-puhelinhaastattelu-tutkimuksen toteutus</a:t>
            </a:r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C8598A14-FAD4-3A2A-E99A-D1C138F503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186764"/>
              </p:ext>
            </p:extLst>
          </p:nvPr>
        </p:nvGraphicFramePr>
        <p:xfrm>
          <a:off x="6096000" y="606583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282" imgH="792515" progId="Excel.Sheet.12">
                  <p:embed/>
                </p:oleObj>
              </mc:Choice>
              <mc:Fallback>
                <p:oleObj name="Worksheet" showAsIcon="1" r:id="rId2" imgW="914282" imgH="7925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0" y="6065837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44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3CF4870-D2D7-C57F-C36B-AFD92E2BECA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C9DC01B-CCD5-F2D0-1649-0330F24BA9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9276 Suomen Latu / Kansallinen hiihtopäivä 2024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89D947C-4823-241B-B721-217FF8855D2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BB5276D-D06B-54CA-0A9C-906716F1CB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Osallistuitko Kansalliseen hiihtopäivään lauantaina 24.2.2024*?</a:t>
            </a:r>
            <a:endParaRPr lang="fi-FI" dirty="0"/>
          </a:p>
        </p:txBody>
      </p:sp>
      <p:graphicFrame>
        <p:nvGraphicFramePr>
          <p:cNvPr id="2" name="Sisällön paikkamerkki 9">
            <a:extLst>
              <a:ext uri="{FF2B5EF4-FFF2-40B4-BE49-F238E27FC236}">
                <a16:creationId xmlns:a16="http://schemas.microsoft.com/office/drawing/2014/main" id="{DD42A216-A4E7-2C4D-BA48-E0D2C2E9645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838200" y="1357313"/>
          <a:ext cx="105156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1420A60-0569-B8C9-3F7A-5661320F2A93}"/>
              </a:ext>
            </a:extLst>
          </p:cNvPr>
          <p:cNvSpPr txBox="1">
            <a:spLocks/>
          </p:cNvSpPr>
          <p:nvPr/>
        </p:nvSpPr>
        <p:spPr>
          <a:xfrm>
            <a:off x="814917" y="6122761"/>
            <a:ext cx="2743200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>
                <a:solidFill>
                  <a:srgbClr val="262626"/>
                </a:solidFill>
                <a:latin typeface="Calibri" panose="020F0502020204030204" pitchFamily="34" charset="0"/>
              </a:rPr>
              <a:t>n=kaikki vastaajat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CF89BFD-C9CE-E24D-4B82-DDB5BC126218}"/>
              </a:ext>
            </a:extLst>
          </p:cNvPr>
          <p:cNvSpPr txBox="1"/>
          <p:nvPr/>
        </p:nvSpPr>
        <p:spPr>
          <a:xfrm>
            <a:off x="2447925" y="6120109"/>
            <a:ext cx="44726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0" i="0" u="none" strike="noStrike">
                <a:solidFill>
                  <a:srgbClr val="262626"/>
                </a:solidFill>
                <a:effectLst/>
              </a:rPr>
              <a:t>*) v. 2023: Osallistuitteko Kansalliseen hiihtopäivään lauantaina 4.3.2023?</a:t>
            </a:r>
            <a:br>
              <a:rPr lang="fi-FI" sz="1100" b="0" i="0" u="none" strike="noStrike">
                <a:solidFill>
                  <a:srgbClr val="262626"/>
                </a:solidFill>
                <a:effectLst/>
              </a:rPr>
            </a:br>
            <a:r>
              <a:rPr lang="fi-FI" sz="1100" b="0" i="0" u="none" strike="noStrike">
                <a:solidFill>
                  <a:srgbClr val="262626"/>
                </a:solidFill>
                <a:effectLst/>
              </a:rPr>
              <a:t>    v. 2022: Osallistuitteko Kansalliseen hiihtopäivään lauantaina 29.1.2022?</a:t>
            </a:r>
          </a:p>
        </p:txBody>
      </p:sp>
    </p:spTree>
    <p:extLst>
      <p:ext uri="{BB962C8B-B14F-4D97-AF65-F5344CB8AC3E}">
        <p14:creationId xmlns:p14="http://schemas.microsoft.com/office/powerpoint/2010/main" val="377782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395F3-5EDB-F592-41D8-3FD155338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22CE31B-B4D8-3A0A-3558-2D2F0BEAD1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0BD310A-9324-6CEA-98AB-3613DBFE72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9276 Suomen Latu / Kansallinen hiihtopäivä 2024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42DDAAC-0A33-4543-FE75-20B3637DC5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B260578-CA4E-94B7-4C61-89EE87CBBC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Harrastatko talviuintia?</a:t>
            </a:r>
          </a:p>
        </p:txBody>
      </p:sp>
      <p:graphicFrame>
        <p:nvGraphicFramePr>
          <p:cNvPr id="2" name="Sisällön paikkamerkki 9">
            <a:extLst>
              <a:ext uri="{FF2B5EF4-FFF2-40B4-BE49-F238E27FC236}">
                <a16:creationId xmlns:a16="http://schemas.microsoft.com/office/drawing/2014/main" id="{3AE3F76C-E2C2-8C34-AD9C-ADD12DE7141F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838200" y="1357313"/>
          <a:ext cx="105156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3B3305B-C473-7423-AEC4-125447217CEB}"/>
              </a:ext>
            </a:extLst>
          </p:cNvPr>
          <p:cNvSpPr txBox="1">
            <a:spLocks/>
          </p:cNvSpPr>
          <p:nvPr/>
        </p:nvSpPr>
        <p:spPr>
          <a:xfrm>
            <a:off x="814917" y="6122761"/>
            <a:ext cx="2743200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>
                <a:solidFill>
                  <a:srgbClr val="262626"/>
                </a:solidFill>
                <a:latin typeface="Calibri" panose="020F0502020204030204" pitchFamily="34" charset="0"/>
              </a:rPr>
              <a:t>n=kaikki vastaajat</a:t>
            </a:r>
          </a:p>
        </p:txBody>
      </p:sp>
    </p:spTree>
    <p:extLst>
      <p:ext uri="{BB962C8B-B14F-4D97-AF65-F5344CB8AC3E}">
        <p14:creationId xmlns:p14="http://schemas.microsoft.com/office/powerpoint/2010/main" val="16506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530FF3-944E-453D-AD86-280F662E2B3A}" type="slidenum">
              <a:rPr lang="fi-FI" smtClean="0"/>
              <a:t>6</a:t>
            </a:fld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DEE4A42-5B7A-6E47-5481-D7E393EB85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/>
              <a:t>Nostoja tuloksista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D96DADE-0B71-9B35-BEB1-9F6BBE0F5270}"/>
              </a:ext>
            </a:extLst>
          </p:cNvPr>
          <p:cNvSpPr txBox="1"/>
          <p:nvPr/>
        </p:nvSpPr>
        <p:spPr>
          <a:xfrm>
            <a:off x="5479180" y="1289476"/>
            <a:ext cx="60943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i-FI" sz="1800" i="1" dirty="0">
                <a:solidFill>
                  <a:schemeClr val="tx2">
                    <a:lumMod val="25000"/>
                  </a:schemeClr>
                </a:solidFill>
              </a:rPr>
              <a:t>Lähes puolet (48%) suomalaisista oli tietoisia Kansallisesta Hiihtopäivästä, mikä on selvästi enemmän kuin viime vuonna. Vastanneista 5% oli itse hiihtänyt tuona päivänä</a:t>
            </a:r>
            <a:r>
              <a:rPr lang="fi-FI" i="1" dirty="0">
                <a:solidFill>
                  <a:schemeClr val="tx2">
                    <a:lumMod val="25000"/>
                  </a:schemeClr>
                </a:solidFill>
              </a:rPr>
              <a:t> ja </a:t>
            </a:r>
            <a:r>
              <a:rPr lang="fi-FI" sz="1800" i="1" dirty="0">
                <a:solidFill>
                  <a:schemeClr val="tx2">
                    <a:lumMod val="25000"/>
                  </a:schemeClr>
                </a:solidFill>
              </a:rPr>
              <a:t>1% oli osallistunut  Kansallisen Hiihtopäivän tapahtumiin</a:t>
            </a:r>
            <a:r>
              <a:rPr lang="fi-FI" i="1" dirty="0">
                <a:solidFill>
                  <a:schemeClr val="tx2">
                    <a:lumMod val="25000"/>
                  </a:schemeClr>
                </a:solidFill>
              </a:rPr>
              <a:t>, kun </a:t>
            </a:r>
            <a:r>
              <a:rPr lang="fi-FI" sz="1800" i="1" dirty="0">
                <a:solidFill>
                  <a:schemeClr val="tx2">
                    <a:lumMod val="25000"/>
                  </a:schemeClr>
                </a:solidFill>
              </a:rPr>
              <a:t>muut olivat hiihtäneet omatoimisesti. Kansalliseen hiihtopäivään osallistui tänä vuonna </a:t>
            </a:r>
            <a:r>
              <a:rPr lang="fi-FI" i="1" dirty="0">
                <a:solidFill>
                  <a:schemeClr val="tx2">
                    <a:lumMod val="25000"/>
                  </a:schemeClr>
                </a:solidFill>
              </a:rPr>
              <a:t>226 500 </a:t>
            </a:r>
            <a:r>
              <a:rPr lang="fi-FI" sz="1800" i="1" dirty="0">
                <a:solidFill>
                  <a:schemeClr val="tx2">
                    <a:lumMod val="25000"/>
                  </a:schemeClr>
                </a:solidFill>
              </a:rPr>
              <a:t>suomalaista. Kansallisen Hiihtopäivän tapahtumiin oli osallistunut noin 54 200 henkilöä.</a:t>
            </a:r>
          </a:p>
          <a:p>
            <a:pPr>
              <a:lnSpc>
                <a:spcPct val="100000"/>
              </a:lnSpc>
            </a:pPr>
            <a:endParaRPr lang="fi-FI" i="1" dirty="0">
              <a:solidFill>
                <a:schemeClr val="tx2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i-FI" sz="1800" i="1" dirty="0">
                <a:solidFill>
                  <a:schemeClr val="tx2">
                    <a:lumMod val="25000"/>
                  </a:schemeClr>
                </a:solidFill>
              </a:rPr>
              <a:t>Talviuintia harrastaa ainakin satunnaisesti joka viides 15 vuotta täyttänyt  suomalainen eli 908 500 suomalaista, joista noin 146 300 on säännöllisesti talviuintia harrastavia. </a:t>
            </a:r>
            <a:r>
              <a:rPr lang="fi-FI" i="1" dirty="0">
                <a:solidFill>
                  <a:schemeClr val="tx2">
                    <a:lumMod val="25000"/>
                  </a:schemeClr>
                </a:solidFill>
              </a:rPr>
              <a:t>Uusia, potentiaalisia talviuinnin harrastajia on 14% suomalaisista, mikä tarkoittaa 646 900 uutta lajin kokeilijaa.</a:t>
            </a:r>
            <a:endParaRPr lang="fi-FI" sz="1800" i="1" dirty="0">
              <a:solidFill>
                <a:schemeClr val="tx2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i-FI" sz="1800" i="1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35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A64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29.2.2024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2A64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Suomen Latu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30FF3-944E-453D-AD86-280F662E2B3A}" type="slidenum">
              <a:rPr kumimoji="0" lang="fi-FI" sz="1050" b="0" i="0" u="none" strike="noStrike" kern="1200" cap="none" spc="0" normalizeH="0" baseline="0" noProof="0" smtClean="0">
                <a:ln>
                  <a:noFill/>
                </a:ln>
                <a:solidFill>
                  <a:srgbClr val="2A64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srgbClr val="2A64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DEE4A42-5B7A-6E47-5481-D7E393EB85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/>
              <a:t>Liitteet</a:t>
            </a:r>
          </a:p>
        </p:txBody>
      </p:sp>
    </p:spTree>
    <p:extLst>
      <p:ext uri="{BB962C8B-B14F-4D97-AF65-F5344CB8AC3E}">
        <p14:creationId xmlns:p14="http://schemas.microsoft.com/office/powerpoint/2010/main" val="15600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: Yksi kulma pyöristetty 9">
            <a:extLst>
              <a:ext uri="{FF2B5EF4-FFF2-40B4-BE49-F238E27FC236}">
                <a16:creationId xmlns:a16="http://schemas.microsoft.com/office/drawing/2014/main" id="{817D897B-4E41-4D51-B0D9-CBB310F59AD4}"/>
              </a:ext>
            </a:extLst>
          </p:cNvPr>
          <p:cNvSpPr/>
          <p:nvPr/>
        </p:nvSpPr>
        <p:spPr>
          <a:xfrm flipV="1">
            <a:off x="6963272" y="653717"/>
            <a:ext cx="4114800" cy="5619264"/>
          </a:xfrm>
          <a:prstGeom prst="round1Rect">
            <a:avLst>
              <a:gd name="adj" fmla="val 4637"/>
            </a:avLst>
          </a:prstGeom>
          <a:solidFill>
            <a:srgbClr val="EA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Otsikko 7">
            <a:extLst>
              <a:ext uri="{FF2B5EF4-FFF2-40B4-BE49-F238E27FC236}">
                <a16:creationId xmlns:a16="http://schemas.microsoft.com/office/drawing/2014/main" id="{50DFE4B5-B227-4A83-B849-458FC295472F}"/>
              </a:ext>
            </a:extLst>
          </p:cNvPr>
          <p:cNvSpPr txBox="1">
            <a:spLocks/>
          </p:cNvSpPr>
          <p:nvPr/>
        </p:nvSpPr>
        <p:spPr>
          <a:xfrm>
            <a:off x="7269620" y="937903"/>
            <a:ext cx="2977052" cy="85566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dirty="0"/>
              <a:t>Laadunvarmistus </a:t>
            </a:r>
            <a:br>
              <a:rPr lang="fi-FI" sz="2400" dirty="0"/>
            </a:br>
            <a:r>
              <a:rPr lang="fi-FI" sz="2400" dirty="0"/>
              <a:t>Taloustutkimuksessa 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0FC0F311-B260-4F53-B940-EFD5286A380E}"/>
              </a:ext>
            </a:extLst>
          </p:cNvPr>
          <p:cNvSpPr txBox="1">
            <a:spLocks/>
          </p:cNvSpPr>
          <p:nvPr/>
        </p:nvSpPr>
        <p:spPr>
          <a:xfrm>
            <a:off x="845573" y="1681894"/>
            <a:ext cx="5837622" cy="42602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5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76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400" dirty="0">
                <a:latin typeface="Calibri" panose="020F0502020204030204"/>
              </a:rPr>
              <a:t>Tutkimuksen tilaaja voi julkistaa tilaamansa tutkimuksen tuloksia, kunhan julkaistut tulokset eivät ole harhaanjohtavia.</a:t>
            </a:r>
            <a:br>
              <a:rPr lang="fi-FI" sz="1400" dirty="0">
                <a:latin typeface="Calibri" panose="020F0502020204030204"/>
              </a:rPr>
            </a:br>
            <a:endParaRPr lang="fi-FI" sz="1400" dirty="0"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400" dirty="0">
                <a:latin typeface="Calibri" panose="020F0502020204030204"/>
              </a:rPr>
              <a:t>Kun tutkimustuloksia julkaistaan, tulee selvästi erottaa tulokset ja niiden tulkinta. </a:t>
            </a:r>
            <a:br>
              <a:rPr lang="fi-FI" sz="1400" dirty="0">
                <a:latin typeface="Calibri" panose="020F0502020204030204"/>
              </a:rPr>
            </a:br>
            <a:endParaRPr lang="fi-FI" sz="1400" dirty="0"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400" dirty="0">
                <a:latin typeface="Calibri" panose="020F0502020204030204"/>
              </a:rPr>
              <a:t>Julkistamisen yhteydessä on aina mainittava tutkimuksen nimi, toteutusaika ja tutkimuksen tekijä, Taloustutkimus Oy.</a:t>
            </a:r>
            <a:br>
              <a:rPr lang="fi-FI" sz="1400" dirty="0">
                <a:latin typeface="Calibri" panose="020F0502020204030204"/>
              </a:rPr>
            </a:br>
            <a:endParaRPr lang="fi-FI" sz="1400" dirty="0"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400" dirty="0">
                <a:latin typeface="Calibri" panose="020F0502020204030204"/>
              </a:rPr>
              <a:t>Toivomme, että lähetätte suunnittelemanne julkaisun (lehtiartikkeli, verkossa julkaistavat tiedot ym.) Taloustutkimus Oy:hyn tarkastettavaksi ennen julkaisemista. Lisäksi toivomme, että toimitatte meille tiedon siitä, missä ja milloin asia julkaistaan, jotta voimme vastata meille mahdollisesti tuleviin kyselyihin.</a:t>
            </a:r>
            <a:br>
              <a:rPr lang="fi-FI" sz="1400" dirty="0">
                <a:latin typeface="Calibri" panose="020F0502020204030204"/>
              </a:rPr>
            </a:br>
            <a:endParaRPr lang="fi-FI" sz="1400" dirty="0"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1400" dirty="0">
                <a:latin typeface="Calibri" panose="020F0502020204030204"/>
              </a:rPr>
              <a:t>Olemme mielellämme avuksi viestinnässänne.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fi-FI" sz="1400" dirty="0">
                <a:latin typeface="Calibri" panose="020F0502020204030204"/>
              </a:rPr>
            </a:br>
            <a:endParaRPr lang="fi-FI" sz="1400" dirty="0">
              <a:latin typeface="Calibri" panose="020F0502020204030204"/>
            </a:endParaRPr>
          </a:p>
        </p:txBody>
      </p:sp>
      <p:sp>
        <p:nvSpPr>
          <p:cNvPr id="16" name="Sisällön paikkamerkki 4">
            <a:extLst>
              <a:ext uri="{FF2B5EF4-FFF2-40B4-BE49-F238E27FC236}">
                <a16:creationId xmlns:a16="http://schemas.microsoft.com/office/drawing/2014/main" id="{2CBE1EAF-C43C-4C19-A5A7-6C89F94942BF}"/>
              </a:ext>
            </a:extLst>
          </p:cNvPr>
          <p:cNvSpPr txBox="1">
            <a:spLocks/>
          </p:cNvSpPr>
          <p:nvPr/>
        </p:nvSpPr>
        <p:spPr>
          <a:xfrm>
            <a:off x="7269620" y="2012778"/>
            <a:ext cx="3502103" cy="40409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5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76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400" dirty="0">
                <a:latin typeface="Calibri" panose="020F0502020204030204"/>
              </a:rPr>
              <a:t>SGS </a:t>
            </a:r>
            <a:r>
              <a:rPr lang="fi-FI" sz="1400" dirty="0" err="1">
                <a:latin typeface="Calibri" panose="020F0502020204030204"/>
              </a:rPr>
              <a:t>Fimko</a:t>
            </a:r>
            <a:r>
              <a:rPr lang="fi-FI" sz="1400" dirty="0">
                <a:latin typeface="Calibri" panose="020F0502020204030204"/>
              </a:rPr>
              <a:t> on myöntänyt Taloustutkimukselle ISO 20252 -toimialasertifikaatin, ja tämän projektin kaikki vaiheet on toteutettu kyseisen standardin ja Suomen lakien mukaisesti.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400" dirty="0">
              <a:latin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400" dirty="0">
                <a:latin typeface="Calibri" panose="020F0502020204030204"/>
              </a:rPr>
              <a:t>Taloustutkimus käsittelee aina kaikkia tutkimuksiin liittyviä, sekä asiakkailta saatuja että tutkimuksen yhteydessä syntyneitä, tietoja ehdottoman luottamuksellisina.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400" dirty="0">
              <a:latin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400" dirty="0">
                <a:latin typeface="Calibri" panose="020F0502020204030204"/>
              </a:rPr>
              <a:t>Taloustutkimus on sitoutunut noudattamaan </a:t>
            </a:r>
            <a:r>
              <a:rPr lang="fi-FI" sz="1400" dirty="0" err="1">
                <a:latin typeface="Calibri" panose="020F0502020204030204"/>
              </a:rPr>
              <a:t>ESOMARin</a:t>
            </a:r>
            <a:r>
              <a:rPr lang="fi-FI" sz="1400" dirty="0">
                <a:latin typeface="Calibri" panose="020F0502020204030204"/>
              </a:rPr>
              <a:t> ja Kansainvälisen Kauppakamarin yhdessä julkaisemia tutkimusalan kansainvälisiä perussääntöjä.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400" dirty="0">
              <a:latin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400" dirty="0">
                <a:latin typeface="Calibri" panose="020F0502020204030204"/>
              </a:rPr>
              <a:t>Taloustutkimus ei ole käyttänyt alihankkijoita tässä tutkimuksessa.</a:t>
            </a:r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D99865DF-EACB-4244-A839-ADBCA5A82641}"/>
              </a:ext>
            </a:extLst>
          </p:cNvPr>
          <p:cNvSpPr txBox="1">
            <a:spLocks/>
          </p:cNvSpPr>
          <p:nvPr/>
        </p:nvSpPr>
        <p:spPr>
          <a:xfrm>
            <a:off x="845573" y="683213"/>
            <a:ext cx="5837622" cy="1427889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E60F28"/>
              </a:buClr>
              <a:buSzPct val="150000"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Erillistutkimuksen tulosten julkaiseminen ja edelleen luovuttaminen</a:t>
            </a:r>
          </a:p>
          <a:p>
            <a:pPr algn="l">
              <a:buClr>
                <a:srgbClr val="E60F28"/>
              </a:buClr>
              <a:buSzPct val="150000"/>
            </a:pPr>
            <a:endParaRPr lang="fi-FI" sz="2000" b="1" dirty="0">
              <a:solidFill>
                <a:schemeClr val="tx1"/>
              </a:solidFill>
            </a:endParaRPr>
          </a:p>
          <a:p>
            <a:pPr algn="l">
              <a:buClr>
                <a:srgbClr val="E60F28"/>
              </a:buClr>
              <a:buSzPct val="150000"/>
            </a:pPr>
            <a:br>
              <a:rPr lang="fi-FI" sz="1600" dirty="0">
                <a:solidFill>
                  <a:schemeClr val="tx1"/>
                </a:solidFill>
              </a:rPr>
            </a:b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7F3791F-72F8-6A2C-189B-FBB6D16095E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55C632C-1B7E-5262-1AF7-577036A0FC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4575A5-213A-A05C-8593-B4F7830652C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302791" y="457959"/>
            <a:ext cx="1127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LUOTETTAVUUSRAJATAULUKKO 95 %:N TASOLLE</a:t>
            </a:r>
            <a:endParaRPr lang="fi-FI" sz="180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6C0C770-9A60-49BC-B5B2-5921C894D1AC}"/>
              </a:ext>
            </a:extLst>
          </p:cNvPr>
          <p:cNvSpPr txBox="1"/>
          <p:nvPr/>
        </p:nvSpPr>
        <p:spPr>
          <a:xfrm>
            <a:off x="436234" y="4893150"/>
            <a:ext cx="342000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>
                <a:effectLst/>
                <a:latin typeface="+mn-lt"/>
              </a:rPr>
              <a:t>Esimerkki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sz="400" dirty="0">
                <a:effectLst/>
                <a:latin typeface="+mn-lt"/>
              </a:rPr>
            </a:br>
            <a:r>
              <a:rPr lang="fi-FI" sz="1200" dirty="0">
                <a:effectLst/>
                <a:latin typeface="+mn-lt"/>
              </a:rPr>
              <a:t>Jos tuhannesta vastaajasta 5 % on ostanut</a:t>
            </a:r>
            <a:br>
              <a:rPr lang="fi-FI" sz="1200" dirty="0">
                <a:effectLst/>
                <a:latin typeface="+mn-lt"/>
              </a:rPr>
            </a:br>
            <a:r>
              <a:rPr lang="fi-FI" sz="1200" dirty="0">
                <a:effectLst/>
                <a:latin typeface="+mn-lt"/>
              </a:rPr>
              <a:t>tuotetta, on virhemarginaali ±1,4 prosenttiyksikköä. Koko väestössä on siis 95 %:n luotettavuustason mukaan 3,6–6,4 % tuotetta ostaneita.</a:t>
            </a:r>
            <a:endParaRPr lang="fi-FI" sz="12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12237D1-C425-4C6A-94EC-F93AE6F23306}"/>
              </a:ext>
            </a:extLst>
          </p:cNvPr>
          <p:cNvSpPr txBox="1"/>
          <p:nvPr/>
        </p:nvSpPr>
        <p:spPr>
          <a:xfrm>
            <a:off x="4085509" y="4894531"/>
            <a:ext cx="342000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i-FI" sz="1200" b="1" dirty="0">
                <a:effectLst/>
              </a:rPr>
              <a:t>Esimerkki 2</a:t>
            </a:r>
            <a:br>
              <a:rPr lang="fi-FI" sz="1200" dirty="0">
                <a:effectLst/>
              </a:rPr>
            </a:br>
            <a:endParaRPr lang="fi-FI" sz="400" dirty="0">
              <a:effectLst/>
            </a:endParaRPr>
          </a:p>
          <a:p>
            <a:pPr>
              <a:spcAft>
                <a:spcPts val="0"/>
              </a:spcAft>
            </a:pPr>
            <a:r>
              <a:rPr lang="fi-FI" sz="1200" dirty="0">
                <a:effectLst/>
              </a:rPr>
              <a:t>Oletetaan ennen tutkimusta, että tuotteen markkinaosuus on noin 15 %. Halutaan selvittää </a:t>
            </a:r>
          </a:p>
          <a:p>
            <a:pPr>
              <a:spcAft>
                <a:spcPts val="0"/>
              </a:spcAft>
            </a:pPr>
            <a:r>
              <a:rPr lang="fi-FI" sz="1200" dirty="0">
                <a:effectLst/>
              </a:rPr>
              <a:t>asia ±1 prosenttiyksikön tarkkuudella. Tutkimukseen tarvitaan 5000 vastaajaa.</a:t>
            </a:r>
            <a:endParaRPr lang="fi-FI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AF4006A-D15C-4F46-BE44-8CB8A6C0485A}"/>
              </a:ext>
            </a:extLst>
          </p:cNvPr>
          <p:cNvSpPr txBox="1"/>
          <p:nvPr/>
        </p:nvSpPr>
        <p:spPr>
          <a:xfrm>
            <a:off x="7744878" y="4894531"/>
            <a:ext cx="3924000" cy="169277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indent="0">
              <a:spcAft>
                <a:spcPts val="0"/>
              </a:spcAft>
            </a:pPr>
            <a:r>
              <a:rPr lang="fi-FI" sz="1200" b="1" dirty="0">
                <a:effectLst/>
              </a:rPr>
              <a:t>Esimerkki 3</a:t>
            </a:r>
            <a:br>
              <a:rPr lang="fi-FI" sz="1200" dirty="0">
                <a:effectLst/>
              </a:rPr>
            </a:br>
            <a:br>
              <a:rPr lang="fi-FI" sz="400" dirty="0">
                <a:effectLst/>
              </a:rPr>
            </a:br>
            <a:r>
              <a:rPr lang="fi-FI" sz="1200" dirty="0">
                <a:effectLst/>
              </a:rPr>
              <a:t>a) Tuhannen vastaajan joukossa 15–19-vuotiaita on 150, </a:t>
            </a:r>
          </a:p>
          <a:p>
            <a:pPr>
              <a:spcAft>
                <a:spcPts val="0"/>
              </a:spcAft>
            </a:pPr>
            <a:r>
              <a:rPr lang="fi-FI" sz="1200" dirty="0">
                <a:effectLst/>
              </a:rPr>
              <a:t>ja näistä 10 % ilmoittaa ostavansa säännöllisesti tuotetta X. </a:t>
            </a:r>
          </a:p>
          <a:p>
            <a:pPr>
              <a:spcAft>
                <a:spcPts val="0"/>
              </a:spcAft>
            </a:pPr>
            <a:r>
              <a:rPr lang="fi-FI" sz="1200" dirty="0">
                <a:effectLst/>
              </a:rPr>
              <a:t>Todellinen ostajien osuus 95 %:n luotettavuustasolla on </a:t>
            </a:r>
          </a:p>
          <a:p>
            <a:pPr>
              <a:spcAft>
                <a:spcPts val="0"/>
              </a:spcAft>
            </a:pPr>
            <a:r>
              <a:rPr lang="fi-FI" sz="1200" dirty="0">
                <a:effectLst/>
              </a:rPr>
              <a:t>10 % ±4,9 eli 5,1–14,9 %.</a:t>
            </a:r>
            <a:br>
              <a:rPr lang="fi-FI" sz="1200" dirty="0">
                <a:effectLst/>
              </a:rPr>
            </a:br>
            <a:br>
              <a:rPr lang="fi-FI" sz="400" dirty="0">
                <a:effectLst/>
              </a:rPr>
            </a:br>
            <a:r>
              <a:rPr lang="fi-FI" sz="1200" dirty="0">
                <a:effectLst/>
              </a:rPr>
              <a:t>b) Jos otoskoko olisi puolta pienempi eli 500, </a:t>
            </a:r>
            <a:br>
              <a:rPr lang="fi-FI" sz="1200" dirty="0">
                <a:effectLst/>
              </a:rPr>
            </a:br>
            <a:r>
              <a:rPr lang="fi-FI" sz="1200" dirty="0">
                <a:effectLst/>
              </a:rPr>
              <a:t>15–19-vuotiaita vastaajia olisi 75 ja todellinen </a:t>
            </a:r>
          </a:p>
          <a:p>
            <a:pPr>
              <a:spcAft>
                <a:spcPts val="0"/>
              </a:spcAft>
            </a:pPr>
            <a:r>
              <a:rPr lang="fi-FI" sz="1200" dirty="0">
                <a:effectLst/>
              </a:rPr>
              <a:t>ostajien osuus olisi 10 % ±6,9 eli 3,1–16,9 %.</a:t>
            </a:r>
            <a:endParaRPr lang="fi-FI" sz="12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45621B0-12EE-4D3B-95CA-BF4D6C202A82}"/>
              </a:ext>
            </a:extLst>
          </p:cNvPr>
          <p:cNvSpPr/>
          <p:nvPr/>
        </p:nvSpPr>
        <p:spPr>
          <a:xfrm>
            <a:off x="436233" y="4877440"/>
            <a:ext cx="11104380" cy="1754060"/>
          </a:xfrm>
          <a:prstGeom prst="rect">
            <a:avLst/>
          </a:prstGeom>
          <a:noFill/>
          <a:ln w="9525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C377BD21-C96F-411D-B406-6A1AB1F98F65}"/>
              </a:ext>
            </a:extLst>
          </p:cNvPr>
          <p:cNvCxnSpPr>
            <a:cxnSpLocks/>
          </p:cNvCxnSpPr>
          <p:nvPr/>
        </p:nvCxnSpPr>
        <p:spPr>
          <a:xfrm>
            <a:off x="3856234" y="4885984"/>
            <a:ext cx="0" cy="1745516"/>
          </a:xfrm>
          <a:prstGeom prst="line">
            <a:avLst/>
          </a:prstGeom>
          <a:ln w="635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E29092E7-F4E6-4A42-82A1-1795652B65BA}"/>
              </a:ext>
            </a:extLst>
          </p:cNvPr>
          <p:cNvCxnSpPr>
            <a:cxnSpLocks/>
          </p:cNvCxnSpPr>
          <p:nvPr/>
        </p:nvCxnSpPr>
        <p:spPr>
          <a:xfrm>
            <a:off x="7577744" y="4885984"/>
            <a:ext cx="0" cy="1745516"/>
          </a:xfrm>
          <a:prstGeom prst="line">
            <a:avLst/>
          </a:prstGeom>
          <a:ln w="635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D7B47734-3D47-4F56-ADC0-73A4FA4DB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828675"/>
            <a:ext cx="11182350" cy="398145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BAF6EAC5-37F2-438C-ACCC-9A4D14C7A64D}"/>
              </a:ext>
            </a:extLst>
          </p:cNvPr>
          <p:cNvSpPr/>
          <p:nvPr/>
        </p:nvSpPr>
        <p:spPr>
          <a:xfrm>
            <a:off x="436233" y="4781550"/>
            <a:ext cx="1110438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FE574C6-F582-6B7B-5E79-E48622F2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Latu</a:t>
            </a:r>
            <a:endParaRPr lang="fi-FI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8885A231-FAF6-7320-BDD9-C385EBF6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6939-2160-4D54-A0A9-177BFACD315D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B85DAF9-35CF-06F0-70A2-9E5ACC26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29.2.2024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965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&lt;/d2p1:ColumnSelection&gt;&lt;d2p1:ConnectionName&gt;Item0&lt;/d2p1:ConnectionName&gt;&lt;d2p1:DataQueryType&gt;SelectMatrix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/Query&gt;&lt;Version&gt;4.2.0.0&lt;/Version&gt;&lt;/ShapeLink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&lt;/d2p1:ColumnSelection&gt;&lt;d2p1:ConnectionName&gt;Item0&lt;/d2p1:ConnectionName&gt;&lt;d2p1:DataQueryType&gt;SelectMatrix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/Query&gt;&lt;Version&gt;4.2.0.0&lt;/Version&gt;&lt;/ShapeLink&gt;"/>
</p:tagLst>
</file>

<file path=ppt/theme/theme1.xml><?xml version="1.0" encoding="utf-8"?>
<a:theme xmlns:a="http://schemas.openxmlformats.org/drawingml/2006/main" name="Taloustutkimus-sivuteema">
  <a:themeElements>
    <a:clrScheme name="Taloustutkimus-tarjouspohja">
      <a:dk1>
        <a:srgbClr val="3A4A4E"/>
      </a:dk1>
      <a:lt1>
        <a:sysClr val="window" lastClr="FFFFFF"/>
      </a:lt1>
      <a:dk2>
        <a:srgbClr val="2A6471"/>
      </a:dk2>
      <a:lt2>
        <a:srgbClr val="E9EFF1"/>
      </a:lt2>
      <a:accent1>
        <a:srgbClr val="E60F28"/>
      </a:accent1>
      <a:accent2>
        <a:srgbClr val="F0802C"/>
      </a:accent2>
      <a:accent3>
        <a:srgbClr val="4DA7BC"/>
      </a:accent3>
      <a:accent4>
        <a:srgbClr val="70AC47"/>
      </a:accent4>
      <a:accent5>
        <a:srgbClr val="C10F70"/>
      </a:accent5>
      <a:accent6>
        <a:srgbClr val="BCE1EA"/>
      </a:accent6>
      <a:hlink>
        <a:srgbClr val="4DA7BC"/>
      </a:hlink>
      <a:folHlink>
        <a:srgbClr val="77949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oustutkimus-sivuteema" id="{635D6237-81CD-4A5A-907B-1F1DAE7D615F}" vid="{1405B58C-E3A4-479D-BF52-91078D3FA13A}"/>
    </a:ext>
  </a:extLst>
</a:theme>
</file>

<file path=ppt/theme/theme2.xml><?xml version="1.0" encoding="utf-8"?>
<a:theme xmlns:a="http://schemas.openxmlformats.org/drawingml/2006/main" name="Etu- ja takasivut">
  <a:themeElements>
    <a:clrScheme name="Taloustutkimus-tarjouspohja">
      <a:dk1>
        <a:srgbClr val="3A4A4E"/>
      </a:dk1>
      <a:lt1>
        <a:sysClr val="window" lastClr="FFFFFF"/>
      </a:lt1>
      <a:dk2>
        <a:srgbClr val="2A6471"/>
      </a:dk2>
      <a:lt2>
        <a:srgbClr val="E9EFF1"/>
      </a:lt2>
      <a:accent1>
        <a:srgbClr val="E60F28"/>
      </a:accent1>
      <a:accent2>
        <a:srgbClr val="F0802C"/>
      </a:accent2>
      <a:accent3>
        <a:srgbClr val="4DA7BC"/>
      </a:accent3>
      <a:accent4>
        <a:srgbClr val="70AC47"/>
      </a:accent4>
      <a:accent5>
        <a:srgbClr val="C10F70"/>
      </a:accent5>
      <a:accent6>
        <a:srgbClr val="BCE1EA"/>
      </a:accent6>
      <a:hlink>
        <a:srgbClr val="4DA7BC"/>
      </a:hlink>
      <a:folHlink>
        <a:srgbClr val="7794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aloustutkimus-sivuteema">
  <a:themeElements>
    <a:clrScheme name="Taloustutkimus-tarjouspohja">
      <a:dk1>
        <a:srgbClr val="3A4A4E"/>
      </a:dk1>
      <a:lt1>
        <a:sysClr val="window" lastClr="FFFFFF"/>
      </a:lt1>
      <a:dk2>
        <a:srgbClr val="2A6471"/>
      </a:dk2>
      <a:lt2>
        <a:srgbClr val="E9EFF1"/>
      </a:lt2>
      <a:accent1>
        <a:srgbClr val="E60F28"/>
      </a:accent1>
      <a:accent2>
        <a:srgbClr val="F0802C"/>
      </a:accent2>
      <a:accent3>
        <a:srgbClr val="4DA7BC"/>
      </a:accent3>
      <a:accent4>
        <a:srgbClr val="70AC47"/>
      </a:accent4>
      <a:accent5>
        <a:srgbClr val="C10F70"/>
      </a:accent5>
      <a:accent6>
        <a:srgbClr val="BCE1EA"/>
      </a:accent6>
      <a:hlink>
        <a:srgbClr val="4DA7BC"/>
      </a:hlink>
      <a:folHlink>
        <a:srgbClr val="77949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oustutkimus-sivuteema" id="{635D6237-81CD-4A5A-907B-1F1DAE7D615F}" vid="{1405B58C-E3A4-479D-BF52-91078D3FA13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Taloustutkimus-sivuteema</Template>
  <TotalTime>1705</TotalTime>
  <Words>778</Words>
  <Application>Microsoft Office PowerPoint</Application>
  <PresentationFormat>Laajakuva</PresentationFormat>
  <Paragraphs>88</Paragraphs>
  <Slides>9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Taloustutkimus-sivuteema</vt:lpstr>
      <vt:lpstr>Etu- ja takasivut</vt:lpstr>
      <vt:lpstr>1_Taloustutkimus-sivuteema</vt:lpstr>
      <vt:lpstr>Worksheet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ASIAKAS-TYYTYVÄISYYS-TUTKIMUS-</dc:title>
  <dc:creator>Marjaleena Pihlflyckt</dc:creator>
  <cp:lastModifiedBy>Erna Icén</cp:lastModifiedBy>
  <cp:revision>81</cp:revision>
  <dcterms:created xsi:type="dcterms:W3CDTF">2022-10-26T07:54:20Z</dcterms:created>
  <dcterms:modified xsi:type="dcterms:W3CDTF">2024-02-29T13:04:43Z</dcterms:modified>
</cp:coreProperties>
</file>