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3" r:id="rId3"/>
    <p:sldId id="257" r:id="rId4"/>
    <p:sldId id="272" r:id="rId5"/>
    <p:sldId id="276" r:id="rId6"/>
    <p:sldId id="274" r:id="rId7"/>
    <p:sldId id="261" r:id="rId8"/>
    <p:sldId id="283" r:id="rId9"/>
    <p:sldId id="277" r:id="rId10"/>
    <p:sldId id="280" r:id="rId11"/>
    <p:sldId id="284" r:id="rId12"/>
    <p:sldId id="285" r:id="rId13"/>
    <p:sldId id="28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.yli-opas" initials="j" lastIdx="1" clrIdx="0">
    <p:extLst>
      <p:ext uri="{19B8F6BF-5375-455C-9EA6-DF929625EA0E}">
        <p15:presenceInfo xmlns:p15="http://schemas.microsoft.com/office/powerpoint/2012/main" userId="johanna.yli-op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71F"/>
    <a:srgbClr val="0065BD"/>
    <a:srgbClr val="92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97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02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0:21:40.40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Brandon Grotesque Regular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DA6E-35DE-4FA4-9298-447F96DE7EBD}" type="datetimeFigureOut">
              <a:rPr lang="fi-FI" smtClean="0">
                <a:latin typeface="Brandon Grotesque Regular"/>
              </a:rPr>
              <a:t>28.8.2019</a:t>
            </a:fld>
            <a:endParaRPr lang="fi-FI" dirty="0">
              <a:latin typeface="Brandon Grotesque Regular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Brandon Grotesque Regular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D41B-C894-4C6C-A421-3509E384909A}" type="slidenum">
              <a:rPr lang="fi-FI" smtClean="0">
                <a:latin typeface="Brandon Grotesque Regular"/>
              </a:rPr>
              <a:t>‹#›</a:t>
            </a:fld>
            <a:endParaRPr lang="fi-FI" dirty="0">
              <a:latin typeface="Brandon Grotesq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326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randon Grotesque Regular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randon Grotesque Regular"/>
              </a:defRPr>
            </a:lvl1pPr>
          </a:lstStyle>
          <a:p>
            <a:fld id="{F1F8D43B-0318-4E54-98F0-081A8233BD22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randon Grotesque Regular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randon Grotesque Regular"/>
              </a:defRPr>
            </a:lvl1pPr>
          </a:lstStyle>
          <a:p>
            <a:fld id="{161C0210-3A68-45CE-9107-650083FAE04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257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randon Grotesque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60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8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43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fi-FI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25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2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23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75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 descr="sula_ppt_kan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 descr="sula_ppt_kiit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koile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 descr="sula_ppt_omat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llistu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 descr="sula_ppt_liikut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kuta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 descr="sula_ppt_kannanot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43" y="675367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92D400"/>
                </a:solidFill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9322624" y="6322117"/>
            <a:ext cx="26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i="0" dirty="0">
                <a:solidFill>
                  <a:srgbClr val="92D400"/>
                </a:solidFill>
                <a:latin typeface="Brandon Grotesque Bold"/>
                <a:cs typeface="Brandon Grotesque Bold"/>
              </a:rPr>
              <a:t>Ulkoile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rgbClr val="0065BD"/>
                </a:solidFill>
                <a:latin typeface="Brandon Grotesque Bold"/>
                <a:cs typeface="Brandon Grotesque Bold"/>
              </a:rPr>
              <a:t>Osallistu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rgbClr val="EB471F"/>
                </a:solidFill>
                <a:latin typeface="Brandon Grotesque Bold"/>
                <a:cs typeface="Brandon Grotesque Bold"/>
              </a:rPr>
              <a:t>Vaikuta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2643" y="2176802"/>
            <a:ext cx="10515600" cy="4003675"/>
          </a:xfrm>
        </p:spPr>
        <p:txBody>
          <a:bodyPr/>
          <a:lstStyle>
            <a:lvl1pPr marL="457200" indent="-457200">
              <a:buFont typeface="PF BeauSans Pro Thin" panose="02000500000000020004" pitchFamily="50" charset="0"/>
              <a:buChar char="‣"/>
              <a:defRPr>
                <a:solidFill>
                  <a:schemeClr val="tx1"/>
                </a:solidFill>
                <a:latin typeface="Brandon Grotesque Regular"/>
              </a:defRPr>
            </a:lvl1pPr>
            <a:lvl2pPr marL="685800" indent="-228600">
              <a:buFont typeface="Arial" panose="020B0604020202020204" pitchFamily="34" charset="0"/>
              <a:buChar char="•"/>
              <a:defRPr sz="2200">
                <a:latin typeface="Brandon Grotesque Regular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Brandon Grotesque Regular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Brandon Grotesque Regular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Brandon Grotesque Regular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 descr="SULA_logo_nahkalabe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73" y="-72577"/>
            <a:ext cx="1416406" cy="17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9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ko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43" y="675367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92D400"/>
                </a:solidFill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2643" y="2176802"/>
            <a:ext cx="10515600" cy="4003675"/>
          </a:xfrm>
        </p:spPr>
        <p:txBody>
          <a:bodyPr/>
          <a:lstStyle>
            <a:lvl1pPr marL="457200" indent="-457200">
              <a:buFont typeface="PF BeauSans Pro Thin" panose="02000500000000020004" pitchFamily="50" charset="0"/>
              <a:buChar char="‣"/>
              <a:defRPr>
                <a:solidFill>
                  <a:schemeClr val="tx1"/>
                </a:solidFill>
                <a:latin typeface="Brandon Grotesque Regular"/>
              </a:defRPr>
            </a:lvl1pPr>
            <a:lvl2pPr marL="685800" indent="-228600">
              <a:buFont typeface="Arial" panose="020B0604020202020204" pitchFamily="34" charset="0"/>
              <a:buChar char="•"/>
              <a:defRPr sz="2200">
                <a:latin typeface="Brandon Grotesque Regular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Brandon Grotesque Regular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Brandon Grotesque Regular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Brandon Grotesque Regular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9322624" y="6322117"/>
            <a:ext cx="26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i="0" dirty="0">
                <a:solidFill>
                  <a:srgbClr val="92D400"/>
                </a:solidFill>
                <a:latin typeface="Brandon Grotesque Bold"/>
                <a:cs typeface="Brandon Grotesque Bold"/>
              </a:rPr>
              <a:t>Ulkoile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Osallistu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Vaikuta</a:t>
            </a:r>
          </a:p>
        </p:txBody>
      </p:sp>
      <p:pic>
        <p:nvPicPr>
          <p:cNvPr id="9" name="Kuva 8" descr="SULA_logo_nahkalabe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73" y="-72577"/>
            <a:ext cx="1416406" cy="17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lli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43" y="675367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65BD"/>
                </a:solidFill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2643" y="2176802"/>
            <a:ext cx="10515600" cy="4003675"/>
          </a:xfrm>
        </p:spPr>
        <p:txBody>
          <a:bodyPr/>
          <a:lstStyle>
            <a:lvl1pPr marL="457200" indent="-457200">
              <a:buFont typeface="PF BeauSans Pro Thin" panose="02000500000000020004" pitchFamily="50" charset="0"/>
              <a:buChar char="‣"/>
              <a:defRPr>
                <a:solidFill>
                  <a:schemeClr val="tx1"/>
                </a:solidFill>
                <a:latin typeface="Brandon Grotesque Regular"/>
              </a:defRPr>
            </a:lvl1pPr>
            <a:lvl2pPr>
              <a:defRPr sz="2200">
                <a:latin typeface="Brandon Grotesque Regular"/>
              </a:defRPr>
            </a:lvl2pPr>
            <a:lvl3pPr>
              <a:defRPr>
                <a:latin typeface="Brandon Grotesque Regular"/>
              </a:defRPr>
            </a:lvl3pPr>
            <a:lvl4pPr>
              <a:defRPr>
                <a:latin typeface="Brandon Grotesque Regular"/>
              </a:defRPr>
            </a:lvl4pPr>
            <a:lvl5pPr>
              <a:defRPr sz="1600">
                <a:latin typeface="Brandon Grotesque Regular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9322624" y="6322117"/>
            <a:ext cx="26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i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Ulkoile</a:t>
            </a:r>
            <a:r>
              <a:rPr lang="fi-FI" sz="1800" b="0" i="0" baseline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 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| </a:t>
            </a:r>
            <a:r>
              <a:rPr lang="fi-FI" sz="1800" b="0" i="0" dirty="0">
                <a:solidFill>
                  <a:srgbClr val="0065BD"/>
                </a:solidFill>
                <a:latin typeface="Brandon Grotesque Bold"/>
                <a:cs typeface="Brandon Grotesque Bold"/>
              </a:rPr>
              <a:t>Osallistu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Vaikuta</a:t>
            </a:r>
          </a:p>
        </p:txBody>
      </p:sp>
      <p:pic>
        <p:nvPicPr>
          <p:cNvPr id="9" name="Kuva 8" descr="SULA_logo_nahkalabe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73" y="-72577"/>
            <a:ext cx="1416406" cy="17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andon Grotesque Regular"/>
              </a:defRPr>
            </a:lvl1pPr>
            <a:lvl2pPr>
              <a:defRPr>
                <a:latin typeface="Brandon Grotesque Regular"/>
              </a:defRPr>
            </a:lvl2pPr>
            <a:lvl3pPr>
              <a:defRPr>
                <a:latin typeface="Brandon Grotesque Regular"/>
              </a:defRPr>
            </a:lvl3pPr>
            <a:lvl4pPr>
              <a:defRPr>
                <a:latin typeface="Brandon Grotesque Regular"/>
              </a:defRPr>
            </a:lvl4pPr>
            <a:lvl5pPr>
              <a:defRPr>
                <a:latin typeface="Brandon Grotesque Regular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43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k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43" y="675367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EB471F"/>
                </a:solidFill>
                <a:latin typeface="Brandon Grotesque Regular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2643" y="2176802"/>
            <a:ext cx="10515600" cy="4003675"/>
          </a:xfrm>
        </p:spPr>
        <p:txBody>
          <a:bodyPr/>
          <a:lstStyle>
            <a:lvl1pPr marL="457200" indent="-457200">
              <a:buFont typeface="PF BeauSans Pro Thin" panose="02000500000000020004" pitchFamily="50" charset="0"/>
              <a:buChar char="‣"/>
              <a:defRPr>
                <a:solidFill>
                  <a:schemeClr val="tx1"/>
                </a:solidFill>
                <a:latin typeface="Brandon Grotesque Regular"/>
              </a:defRPr>
            </a:lvl1pPr>
            <a:lvl2pPr>
              <a:defRPr sz="2200">
                <a:latin typeface="Brandon Grotesque Regular"/>
              </a:defRPr>
            </a:lvl2pPr>
            <a:lvl3pPr>
              <a:defRPr>
                <a:latin typeface="Brandon Grotesque Regular"/>
              </a:defRPr>
            </a:lvl3pPr>
            <a:lvl4pPr>
              <a:defRPr>
                <a:latin typeface="Brandon Grotesque Regular"/>
              </a:defRPr>
            </a:lvl4pPr>
            <a:lvl5pPr>
              <a:defRPr sz="1600">
                <a:latin typeface="Brandon Grotesque Regular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9322624" y="6322117"/>
            <a:ext cx="26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i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Ulkoile</a:t>
            </a:r>
            <a:r>
              <a:rPr lang="fi-FI" sz="1800" b="0" i="0" baseline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 | </a:t>
            </a:r>
            <a:r>
              <a:rPr lang="fi-FI" sz="1800" b="0" i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Osallistu</a:t>
            </a:r>
            <a:r>
              <a:rPr lang="fi-FI" sz="1800" b="0" i="0" baseline="0" dirty="0">
                <a:solidFill>
                  <a:srgbClr val="000000"/>
                </a:solidFill>
                <a:latin typeface="Brandon Grotesque Bold"/>
                <a:cs typeface="Brandon Grotesque Bold"/>
              </a:rPr>
              <a:t> </a:t>
            </a:r>
            <a:r>
              <a:rPr lang="fi-FI" sz="1800" b="0" i="0" baseline="0" dirty="0">
                <a:solidFill>
                  <a:schemeClr val="tx1"/>
                </a:solidFill>
                <a:latin typeface="Brandon Grotesque Bold"/>
                <a:cs typeface="Brandon Grotesque Bold"/>
              </a:rPr>
              <a:t>| </a:t>
            </a:r>
            <a:r>
              <a:rPr lang="fi-FI" sz="1800" b="0" i="0" dirty="0">
                <a:solidFill>
                  <a:srgbClr val="EB471F"/>
                </a:solidFill>
                <a:latin typeface="Brandon Grotesque Bold"/>
                <a:cs typeface="Brandon Grotesque Bold"/>
              </a:rPr>
              <a:t>Vaikuta</a:t>
            </a:r>
          </a:p>
        </p:txBody>
      </p:sp>
      <p:pic>
        <p:nvPicPr>
          <p:cNvPr id="9" name="Kuva 8" descr="SULA_logo_nahkalabe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73" y="-72577"/>
            <a:ext cx="1416406" cy="17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2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9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7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73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7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335-5BE5-4F6E-9F2D-782361D755CC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BD6E-EFC7-45DE-B914-B97E8E788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67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F BeauSans Pro Thin" panose="02000500000000020004" pitchFamily="50" charset="0"/>
              </a:defRPr>
            </a:lvl1pPr>
          </a:lstStyle>
          <a:p>
            <a:fld id="{90C49335-5BE5-4F6E-9F2D-782361D755CC}" type="datetimeFigureOut">
              <a:rPr lang="fi-FI" smtClean="0"/>
              <a:pPr/>
              <a:t>28.8.2019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F BeauSans Pro Thin" panose="02000500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F BeauSans Pro Thin" panose="02000500000000020004" pitchFamily="50" charset="0"/>
              </a:defRPr>
            </a:lvl1pPr>
          </a:lstStyle>
          <a:p>
            <a:fld id="{69F4BD6E-EFC7-45DE-B914-B97E8E788EB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2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  <p:sldLayoutId id="2147483664" r:id="rId14"/>
    <p:sldLayoutId id="2147483665" r:id="rId15"/>
    <p:sldLayoutId id="2147483666" r:id="rId16"/>
    <p:sldLayoutId id="2147483669" r:id="rId17"/>
    <p:sldLayoutId id="2147483661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andon Grotesque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andon Grotesque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andon Grotesque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andon Grotesque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andon Grotesque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andon Grotesque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CSBbZUspxg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enlatu.fi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johanna.yli-opas@suomenlatu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SBbZUspx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71850" y="4905375"/>
            <a:ext cx="2184399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Jäsenmaksujen Suomen Ladun osuus </a:t>
            </a:r>
            <a:br>
              <a:rPr lang="fi-FI" dirty="0"/>
            </a:br>
            <a:r>
              <a:rPr lang="fi-FI" dirty="0"/>
              <a:t>2019-2020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perhejäsenyys (koko ruokakunta)	              24,5  €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henkilöjäsen		                   	              16 €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opiskelija- ja nuorisojäsen  	                            9,5 € </a:t>
            </a:r>
          </a:p>
          <a:p>
            <a:pPr marL="0" indent="0">
              <a:buNone/>
            </a:pPr>
            <a:r>
              <a:rPr lang="fi-FI" altLang="fi-FI" dirty="0"/>
              <a:t>      (alle 29 v)		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rinnakkaisjäsenyys 			                9,5 €</a:t>
            </a:r>
          </a:p>
          <a:p>
            <a:pPr marL="0" indent="0">
              <a:buNone/>
            </a:pPr>
            <a:r>
              <a:rPr lang="fi-FI" altLang="fi-FI" dirty="0"/>
              <a:t>      (jäsenyys myös toisessa latuyhdistyksessä)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alt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Näiden </a:t>
            </a:r>
            <a:r>
              <a:rPr lang="fi-FI" altLang="fi-FI" dirty="0" err="1"/>
              <a:t>lukujen”päälle</a:t>
            </a:r>
            <a:r>
              <a:rPr lang="fi-FI" altLang="fi-FI" dirty="0"/>
              <a:t>” yhdistys lisää oman osuutensa jäsenen jäsenmaksuun. Suomen Latu  tilittää yhdistyksille niiden osuudet jäsenmaksusta 4 x vuodessa.</a:t>
            </a:r>
          </a:p>
          <a:p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11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71ACF-8B89-41BA-9680-2B40E2DF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Olemassa olevan yhdistyksen liittyminen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1B1C13-A151-4973-8067-93FED432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Yhdistyksen yleisen kokouksen päätös liittymisestä Suomen Latuun (=sääntömuutos)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Ym. kokouksen pöytäkirjanotteen, sääntöjen ja jäsenanomuksen toimittaminen Suomen Latuun.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Suomen Ladun hallitus hyväksyy uudet jäsenyhdistykset (kokouksessaan 8 x vuodessa)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65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8F999-5488-476A-AAC7-D659344D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Uuden yhdistyksen perustaminen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6957DD-23CE-4B2A-913E-5D1F97E6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Käytössä ovat Suomen Ladun laatimat jäsenyhdistysten mallisäännöt sekä yhden että kahden vuosikokouksen yhdistykselle. Säännöt on ennakkotarkastettu </a:t>
            </a:r>
            <a:r>
              <a:rPr lang="fi-FI" dirty="0" err="1"/>
              <a:t>PRH:ssa</a:t>
            </a:r>
            <a:r>
              <a:rPr lang="fi-FI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Ym. kokouksen pöytäkirjanotteen, sääntöjen ja jäsenanomuksen toimittaminen Suomen Latuun.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Suomen Ladun hallitus hyväksyy uudet jäsenyhdistykset (kokouksessaan 8 x vuodessa)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Uusi yhdistys saa ensimmäisenä vuonna jäsenmaksut itselleen kokonaan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40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67851-AAF2-4D92-B15C-E94BC45C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FF0000"/>
                </a:solidFill>
              </a:rPr>
              <a:t>Tervetuloa ulkoilijoiden joukkoon!</a:t>
            </a:r>
            <a:endParaRPr lang="fi-FI" dirty="0"/>
          </a:p>
        </p:txBody>
      </p:sp>
      <p:pic>
        <p:nvPicPr>
          <p:cNvPr id="6" name="Sisällön paikkamerkki 6">
            <a:extLst>
              <a:ext uri="{FF2B5EF4-FFF2-40B4-BE49-F238E27FC236}">
                <a16:creationId xmlns:a16="http://schemas.microsoft.com/office/drawing/2014/main" id="{65F5204D-7AB6-4921-9123-11D10B79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9" y="2000930"/>
            <a:ext cx="5715000" cy="3998422"/>
          </a:xfr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6D0156E-46B3-449A-BCF6-EE436DC49ADE}"/>
              </a:ext>
            </a:extLst>
          </p:cNvPr>
          <p:cNvSpPr/>
          <p:nvPr/>
        </p:nvSpPr>
        <p:spPr>
          <a:xfrm>
            <a:off x="462644" y="2000930"/>
            <a:ext cx="36068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sz="2800" dirty="0">
                <a:hlinkClick r:id="rId3"/>
              </a:rPr>
              <a:t>www.suomenlatu.fi</a:t>
            </a:r>
            <a:endParaRPr lang="fi-FI" altLang="fi-FI" sz="2800" dirty="0"/>
          </a:p>
          <a:p>
            <a:endParaRPr lang="fi-FI" altLang="fi-FI" sz="2800" dirty="0"/>
          </a:p>
          <a:p>
            <a:endParaRPr lang="fi-FI" altLang="fi-FI" sz="2800" dirty="0"/>
          </a:p>
          <a:p>
            <a:r>
              <a:rPr lang="fi-FI" altLang="fi-FI" sz="2800" u="sng" dirty="0" err="1">
                <a:hlinkClick r:id="rId4"/>
              </a:rPr>
              <a:t>johanna.yli</a:t>
            </a:r>
            <a:r>
              <a:rPr lang="fi-FI" altLang="fi-FI" sz="2800" u="sng" dirty="0">
                <a:hlinkClick r:id="rId4"/>
              </a:rPr>
              <a:t>-opas</a:t>
            </a:r>
          </a:p>
          <a:p>
            <a:r>
              <a:rPr lang="fi-FI" altLang="fi-FI" sz="2800" u="sng" dirty="0">
                <a:hlinkClick r:id="rId4"/>
              </a:rPr>
              <a:t>@suomenlatu.fi</a:t>
            </a:r>
            <a:endParaRPr lang="fi-FI" altLang="fi-FI" sz="2800" u="sng" dirty="0"/>
          </a:p>
          <a:p>
            <a:r>
              <a:rPr lang="fi-FI" altLang="fi-FI" sz="2800" dirty="0"/>
              <a:t>040 5466 518</a:t>
            </a:r>
          </a:p>
        </p:txBody>
      </p:sp>
    </p:spTree>
    <p:extLst>
      <p:ext uri="{BB962C8B-B14F-4D97-AF65-F5344CB8AC3E}">
        <p14:creationId xmlns:p14="http://schemas.microsoft.com/office/powerpoint/2010/main" val="193007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Visio ja perustehtävä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2643" y="1808018"/>
            <a:ext cx="10515600" cy="4372459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65BD"/>
              </a:buClr>
            </a:pPr>
            <a:r>
              <a:rPr lang="fi-FI" altLang="fi-FI" dirty="0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Jokainen löytää oman tapansa liikkua ulkona.</a:t>
            </a:r>
          </a:p>
          <a:p>
            <a:pPr>
              <a:spcBef>
                <a:spcPct val="0"/>
              </a:spcBef>
              <a:buClr>
                <a:srgbClr val="0065BD"/>
              </a:buClr>
            </a:pPr>
            <a:endParaRPr lang="fi-FI" altLang="fi-FI" dirty="0"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457200">
              <a:spcBef>
                <a:spcPct val="0"/>
              </a:spcBef>
              <a:buClr>
                <a:srgbClr val="0065BD"/>
              </a:buClr>
            </a:pPr>
            <a:r>
              <a:rPr lang="fi-FI" altLang="fi-FI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Edistämme kaikenikäisten ulkoilua ja liikunnallista elämäntapaa kaikkina vuodenaikoina.</a:t>
            </a:r>
          </a:p>
          <a:p>
            <a:pPr indent="-457200">
              <a:spcBef>
                <a:spcPct val="0"/>
              </a:spcBef>
              <a:buClr>
                <a:srgbClr val="0065BD"/>
              </a:buClr>
            </a:pPr>
            <a:endParaRPr lang="fi-FI" altLang="fi-FI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457200">
              <a:spcBef>
                <a:spcPct val="0"/>
              </a:spcBef>
              <a:buClr>
                <a:srgbClr val="0065BD"/>
              </a:buClr>
            </a:pPr>
            <a:endParaRPr lang="fi-FI" altLang="fi-FI" dirty="0"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457200">
              <a:spcBef>
                <a:spcPct val="0"/>
              </a:spcBef>
              <a:buClr>
                <a:srgbClr val="0065BD"/>
              </a:buClr>
            </a:pPr>
            <a:endParaRPr lang="fi-FI" altLang="fi-FI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3430645"/>
            <a:ext cx="5073549" cy="28594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419879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randon Grotesque Black"/>
                <a:cs typeface="Brandon Grotesque Black"/>
              </a:rPr>
              <a:t>JOKAINEN LÖYTÄÄ OMAN </a:t>
            </a:r>
            <a:br>
              <a:rPr lang="fi-FI" dirty="0">
                <a:latin typeface="Brandon Grotesque Black"/>
                <a:cs typeface="Brandon Grotesque Black"/>
              </a:rPr>
            </a:br>
            <a:r>
              <a:rPr lang="fi-FI" dirty="0">
                <a:latin typeface="Brandon Grotesque Black"/>
                <a:cs typeface="Brandon Grotesque Black"/>
              </a:rPr>
              <a:t>TAVAN ULKOILLA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Avainlajit</a:t>
            </a:r>
          </a:p>
          <a:p>
            <a:pPr marL="457200" lvl="1" indent="0">
              <a:buNone/>
            </a:pPr>
            <a:r>
              <a:rPr lang="fi-FI" dirty="0"/>
              <a:t>Hiihto, talviuinti, retkeily ja polkujuoksu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Lastentoiminta</a:t>
            </a:r>
          </a:p>
          <a:p>
            <a:pPr marL="457200" lvl="1" indent="0">
              <a:buNone/>
            </a:pPr>
            <a:r>
              <a:rPr lang="fi-FI" dirty="0" err="1"/>
              <a:t>Metsämörri</a:t>
            </a:r>
            <a:r>
              <a:rPr lang="fi-FI" dirty="0"/>
              <a:t>, Muumien ulkoilukoulut, Luonnossa kotonaan ja Tunteet hukassa -metsäseikkailut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Tapahtumat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200" dirty="0"/>
              <a:t> #</a:t>
            </a:r>
            <a:r>
              <a:rPr lang="fi-FI" sz="2200" dirty="0" err="1"/>
              <a:t>nukuyoulkona</a:t>
            </a:r>
            <a:r>
              <a:rPr lang="fi-FI" sz="2200" dirty="0"/>
              <a:t>, #ulkonakuinlumiukko, </a:t>
            </a:r>
            <a:r>
              <a:rPr lang="fi-FI" sz="2200" dirty="0" err="1"/>
              <a:t>angry</a:t>
            </a:r>
            <a:r>
              <a:rPr lang="fi-FI" sz="2200" dirty="0"/>
              <a:t> </a:t>
            </a:r>
            <a:r>
              <a:rPr lang="fi-FI" sz="2200" dirty="0" err="1"/>
              <a:t>birds</a:t>
            </a:r>
            <a:r>
              <a:rPr lang="fi-FI" sz="2200" dirty="0"/>
              <a:t> go </a:t>
            </a:r>
            <a:r>
              <a:rPr lang="fi-FI" sz="2200" dirty="0" err="1"/>
              <a:t>snow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0898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Latu on ulkoilun kattojärjestö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Suomen Latu on retkeilyn edistäjä, ulkoilun asiantuntija ja kaikille avoin järjestö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Yli 20 liikuntalajia ja 190 jäsenyhdistystä ympäri maata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Jäseniä yli </a:t>
            </a:r>
            <a:r>
              <a:rPr lang="fi-FI" altLang="fi-FI"/>
              <a:t>87 </a:t>
            </a:r>
            <a:r>
              <a:rPr lang="fi-FI" altLang="fi-FI" dirty="0"/>
              <a:t>0</a:t>
            </a:r>
            <a:r>
              <a:rPr lang="fi-FI" altLang="fi-FI"/>
              <a:t>00</a:t>
            </a:r>
            <a:r>
              <a:rPr lang="fi-FI" altLang="fi-FI" dirty="0"/>
              <a:t>: nuoria, sinkkuja, perheitä, lapsia, aikuisia ja senioreita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www.suomenlatu.fi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www.facebook.com/suomenlatu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36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Latu on ulkoilijan edunvalvoja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2643" y="1792705"/>
            <a:ext cx="10515599" cy="4387771"/>
          </a:xfrm>
        </p:spPr>
        <p:txBody>
          <a:bodyPr/>
          <a:lstStyle/>
          <a:p>
            <a:r>
              <a:rPr lang="fi-FI" dirty="0"/>
              <a:t>Vaikutamme valtakunnan tasolla</a:t>
            </a:r>
          </a:p>
          <a:p>
            <a:pPr lvl="2">
              <a:lnSpc>
                <a:spcPct val="100000"/>
              </a:lnSpc>
            </a:pPr>
            <a:r>
              <a:rPr lang="fi-FI" dirty="0"/>
              <a:t> lakiehdotukset</a:t>
            </a:r>
          </a:p>
          <a:p>
            <a:pPr lvl="2">
              <a:lnSpc>
                <a:spcPct val="100000"/>
              </a:lnSpc>
            </a:pPr>
            <a:r>
              <a:rPr lang="fi-FI" dirty="0"/>
              <a:t> hoito-ja käyttösuunnitelmat</a:t>
            </a:r>
          </a:p>
          <a:p>
            <a:pPr lvl="2">
              <a:lnSpc>
                <a:spcPct val="100000"/>
              </a:lnSpc>
            </a:pPr>
            <a:r>
              <a:rPr lang="fi-FI" dirty="0"/>
              <a:t> muut ulkoiluun vaikuttavat päätökset ja verkostot</a:t>
            </a:r>
          </a:p>
          <a:p>
            <a:r>
              <a:rPr lang="fi-FI" dirty="0"/>
              <a:t>Vaikutamme paikallisella tasolla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 paikallisyhdistykset ovat edunvalvojia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 kaavalausunnot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 reittien suunnittelut, rakentamiset ja ylläpidot</a:t>
            </a:r>
          </a:p>
          <a:p>
            <a:pPr lvl="2">
              <a:lnSpc>
                <a:spcPct val="100000"/>
              </a:lnSpc>
            </a:pPr>
            <a:r>
              <a:rPr lang="fi-FI" sz="2200" dirty="0"/>
              <a:t> tapahtumien järjestäminen ja lajien edistäminen</a:t>
            </a:r>
          </a:p>
          <a:p>
            <a:pPr lvl="2"/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549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BF1D8AE-2155-4F09-A919-40D91F348F82}"/>
              </a:ext>
            </a:extLst>
          </p:cNvPr>
          <p:cNvSpPr txBox="1"/>
          <p:nvPr/>
        </p:nvSpPr>
        <p:spPr>
          <a:xfrm>
            <a:off x="6726621" y="2680139"/>
            <a:ext cx="5465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400" dirty="0">
                <a:solidFill>
                  <a:schemeClr val="bg1"/>
                </a:solidFill>
              </a:rPr>
              <a:t>Hyvinvointia ja liikunnallisen elämäntavan edistämistä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>
                <a:solidFill>
                  <a:schemeClr val="bg1"/>
                </a:solidFill>
              </a:rPr>
              <a:t>Vapaaehtoistoimintaa yhdistyksissä ja alueella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>
                <a:solidFill>
                  <a:schemeClr val="bg1"/>
                </a:solidFill>
              </a:rPr>
              <a:t>Koulutustoimintaa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>
                <a:solidFill>
                  <a:schemeClr val="bg1"/>
                </a:solidFill>
              </a:rPr>
              <a:t>Samanhenkistä seuraa ja ulkoilun iloa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510E02-17A4-421B-A170-62364B5A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Latuyhdistys liikuttaa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C19AEB-E531-49C7-A8DA-D26E2835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902372"/>
            <a:ext cx="10515600" cy="427810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Suomen Latu (SL) ylläpitää jäsenrekisteriä Ankkuria, jäsenyhdistyksellä selailu- ja tulostusoikeudet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Ikärajaton tapaturmavakuutus sisältyy jäsenmaksuun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Jäsenyhdistysten vastuuvakuutus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Suomen Latu tukee jäsenyhdistyksiään mm. tarjoamalla markkinointiapua yhdistysten tapahtumille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Jäsenyhdistykset saavat ryhmäalennuksia </a:t>
            </a:r>
            <a:r>
              <a:rPr lang="fi-FI" altLang="fi-FI" dirty="0" err="1"/>
              <a:t>Kiilopäällä</a:t>
            </a:r>
            <a:endParaRPr lang="fi-FI" alt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Suomen Latu tarjoaa apua, tukea ja yhdistystoiminnan koulutusta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Jäsenyhdistys saa näkyvyyttä verkossa SL:n sivujen kautta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altLang="fi-FI" dirty="0"/>
              <a:t>Saatavissa myös taloudellista tukea liikuntatoimintaan sekä m</a:t>
            </a:r>
            <a:r>
              <a:rPr lang="fi-FI" dirty="0"/>
              <a:t>aksuttomia ohjaajakursseja yhdistysten jäsenille</a:t>
            </a:r>
          </a:p>
        </p:txBody>
      </p:sp>
    </p:spTree>
    <p:extLst>
      <p:ext uri="{BB962C8B-B14F-4D97-AF65-F5344CB8AC3E}">
        <p14:creationId xmlns:p14="http://schemas.microsoft.com/office/powerpoint/2010/main" val="203015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Latu &amp; Polku -lehti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i-FI" dirty="0"/>
              <a:t>L&amp;P monille tärkein syy                                                            jäsenyyteen </a:t>
            </a:r>
          </a:p>
          <a:p>
            <a:pPr>
              <a:buFont typeface="Arial" charset="0"/>
              <a:buChar char="•"/>
              <a:defRPr/>
            </a:pPr>
            <a:r>
              <a:rPr lang="fi-FI" dirty="0"/>
              <a:t>Ulkoilun &amp; retkeilyn ykkönen </a:t>
            </a:r>
          </a:p>
          <a:p>
            <a:pPr marL="177800" indent="0">
              <a:buNone/>
              <a:defRPr/>
            </a:pPr>
            <a:r>
              <a:rPr lang="fi-FI" dirty="0"/>
              <a:t>    Suomessa</a:t>
            </a:r>
          </a:p>
          <a:p>
            <a:pPr>
              <a:buFont typeface="Arial" charset="0"/>
              <a:buChar char="•"/>
              <a:defRPr/>
            </a:pPr>
            <a:r>
              <a:rPr lang="fi-FI" dirty="0"/>
              <a:t>Levikki  50 940</a:t>
            </a:r>
          </a:p>
          <a:p>
            <a:pPr>
              <a:buFont typeface="Arial" charset="0"/>
              <a:buChar char="•"/>
              <a:defRPr/>
            </a:pPr>
            <a:r>
              <a:rPr lang="fi-FI" dirty="0"/>
              <a:t>Ilmestyy neljä kertaa vuodessa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5977"/>
            <a:ext cx="6046129" cy="39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347</Words>
  <Application>Microsoft Office PowerPoint</Application>
  <PresentationFormat>Laajakuva</PresentationFormat>
  <Paragraphs>77</Paragraphs>
  <Slides>13</Slides>
  <Notes>4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Brandon Grotesque Black</vt:lpstr>
      <vt:lpstr>Brandon Grotesque Bold</vt:lpstr>
      <vt:lpstr>Brandon Grotesque Regular</vt:lpstr>
      <vt:lpstr>Calibri</vt:lpstr>
      <vt:lpstr>PF BeauSans Pro Thin</vt:lpstr>
      <vt:lpstr>Wingdings</vt:lpstr>
      <vt:lpstr>Office-teema</vt:lpstr>
      <vt:lpstr>PowerPoint-esitys</vt:lpstr>
      <vt:lpstr>Visio ja perustehtävä </vt:lpstr>
      <vt:lpstr>JOKAINEN LÖYTÄÄ OMAN  TAVAN ULKOILLA</vt:lpstr>
      <vt:lpstr>Suomen Latu on ulkoilun kattojärjestö</vt:lpstr>
      <vt:lpstr>PowerPoint-esitys</vt:lpstr>
      <vt:lpstr>Suomen Latu on ulkoilijan edunvalvoja</vt:lpstr>
      <vt:lpstr>PowerPoint-esitys</vt:lpstr>
      <vt:lpstr>Latuyhdistys liikuttaa </vt:lpstr>
      <vt:lpstr>Latu &amp; Polku -lehti</vt:lpstr>
      <vt:lpstr>Jäsenmaksujen Suomen Ladun osuus  2019-2020</vt:lpstr>
      <vt:lpstr>Olemassa olevan yhdistyksen liittyminen käytännössä</vt:lpstr>
      <vt:lpstr>Uuden yhdistyksen perustaminen </vt:lpstr>
      <vt:lpstr>Tervetuloa ulkoilijoiden joukkoon!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Toni Hilden</dc:creator>
  <cp:lastModifiedBy>johanna.yli-opas</cp:lastModifiedBy>
  <cp:revision>78</cp:revision>
  <dcterms:created xsi:type="dcterms:W3CDTF">2015-06-05T05:45:32Z</dcterms:created>
  <dcterms:modified xsi:type="dcterms:W3CDTF">2019-08-28T08:00:18Z</dcterms:modified>
</cp:coreProperties>
</file>